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64" r:id="rId2"/>
  </p:sldMasterIdLst>
  <p:notesMasterIdLst>
    <p:notesMasterId r:id="rId66"/>
  </p:notesMasterIdLst>
  <p:sldIdLst>
    <p:sldId id="667" r:id="rId3"/>
    <p:sldId id="826" r:id="rId4"/>
    <p:sldId id="748" r:id="rId5"/>
    <p:sldId id="749" r:id="rId6"/>
    <p:sldId id="750" r:id="rId7"/>
    <p:sldId id="751" r:id="rId8"/>
    <p:sldId id="752" r:id="rId9"/>
    <p:sldId id="753" r:id="rId10"/>
    <p:sldId id="827" r:id="rId11"/>
    <p:sldId id="764" r:id="rId12"/>
    <p:sldId id="755" r:id="rId13"/>
    <p:sldId id="762" r:id="rId14"/>
    <p:sldId id="765" r:id="rId15"/>
    <p:sldId id="770" r:id="rId16"/>
    <p:sldId id="828" r:id="rId17"/>
    <p:sldId id="771" r:id="rId18"/>
    <p:sldId id="772" r:id="rId19"/>
    <p:sldId id="829" r:id="rId20"/>
    <p:sldId id="773" r:id="rId21"/>
    <p:sldId id="774" r:id="rId22"/>
    <p:sldId id="830" r:id="rId23"/>
    <p:sldId id="775" r:id="rId24"/>
    <p:sldId id="776" r:id="rId25"/>
    <p:sldId id="777" r:id="rId26"/>
    <p:sldId id="766" r:id="rId27"/>
    <p:sldId id="767" r:id="rId28"/>
    <p:sldId id="842" r:id="rId29"/>
    <p:sldId id="843" r:id="rId30"/>
    <p:sldId id="831" r:id="rId31"/>
    <p:sldId id="832" r:id="rId32"/>
    <p:sldId id="833" r:id="rId33"/>
    <p:sldId id="834" r:id="rId34"/>
    <p:sldId id="835" r:id="rId35"/>
    <p:sldId id="836" r:id="rId36"/>
    <p:sldId id="837" r:id="rId37"/>
    <p:sldId id="838" r:id="rId38"/>
    <p:sldId id="839" r:id="rId39"/>
    <p:sldId id="840" r:id="rId40"/>
    <p:sldId id="841" r:id="rId41"/>
    <p:sldId id="791" r:id="rId42"/>
    <p:sldId id="844" r:id="rId43"/>
    <p:sldId id="785" r:id="rId44"/>
    <p:sldId id="788" r:id="rId45"/>
    <p:sldId id="789" r:id="rId46"/>
    <p:sldId id="790" r:id="rId47"/>
    <p:sldId id="846" r:id="rId48"/>
    <p:sldId id="786" r:id="rId49"/>
    <p:sldId id="787" r:id="rId50"/>
    <p:sldId id="849" r:id="rId51"/>
    <p:sldId id="848" r:id="rId52"/>
    <p:sldId id="847" r:id="rId53"/>
    <p:sldId id="585" r:id="rId54"/>
    <p:sldId id="673" r:id="rId55"/>
    <p:sldId id="737" r:id="rId56"/>
    <p:sldId id="733" r:id="rId57"/>
    <p:sldId id="850" r:id="rId58"/>
    <p:sldId id="715" r:id="rId59"/>
    <p:sldId id="730" r:id="rId60"/>
    <p:sldId id="740" r:id="rId61"/>
    <p:sldId id="739" r:id="rId62"/>
    <p:sldId id="745" r:id="rId63"/>
    <p:sldId id="735" r:id="rId64"/>
    <p:sldId id="669" r:id="rId6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>
      <p:cViewPr varScale="1">
        <p:scale>
          <a:sx n="72" d="100"/>
          <a:sy n="72" d="100"/>
        </p:scale>
        <p:origin x="113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2893"/>
    </p:cViewPr>
  </p:sorterViewPr>
  <p:notesViewPr>
    <p:cSldViewPr>
      <p:cViewPr varScale="1">
        <p:scale>
          <a:sx n="52" d="100"/>
          <a:sy n="52" d="100"/>
        </p:scale>
        <p:origin x="-258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170DB-D799-4383-8B0E-218229C21B71}" type="datetimeFigureOut">
              <a:rPr lang="it-IT" smtClean="0"/>
              <a:pPr/>
              <a:t>09/04/2021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FBA53-B264-48DD-92F8-04B8904EB1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4471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5FBA53-B264-48DD-92F8-04B8904EB1C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9087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FBA53-B264-48DD-92F8-04B8904EB1C5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1628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FBA53-B264-48DD-92F8-04B8904EB1C5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3877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FBA53-B264-48DD-92F8-04B8904EB1C5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3493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FBA53-B264-48DD-92F8-04B8904EB1C5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1167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FBA53-B264-48DD-92F8-04B8904EB1C5}" type="slidenum">
              <a:rPr lang="it-IT" smtClean="0"/>
              <a:pPr/>
              <a:t>57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4009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09/04/2021</a:t>
            </a:fld>
            <a:endParaRPr lang="it-IT" dirty="0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32" name="Rettangolo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ttangolo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ttangolo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ttangolo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2" name="Rettangolo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56" name="Rettangolo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5" name="Rettangolo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6" name="Rettangolo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7" name="Rettangolo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09/04/2021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09/04/2021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5B16-5436-45BF-B48D-02EAF8A18B92}" type="datetimeFigureOut">
              <a:rPr lang="it-IT" smtClean="0"/>
              <a:t>09/04/2021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27B1C-627C-42D6-BC38-F9999EA371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0926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5B16-5436-45BF-B48D-02EAF8A18B92}" type="datetimeFigureOut">
              <a:rPr lang="it-IT" smtClean="0"/>
              <a:t>09/04/2021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27B1C-627C-42D6-BC38-F9999EA371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8605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5B16-5436-45BF-B48D-02EAF8A18B92}" type="datetimeFigureOut">
              <a:rPr lang="it-IT" smtClean="0"/>
              <a:t>09/04/2021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27B1C-627C-42D6-BC38-F9999EA371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779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5B16-5436-45BF-B48D-02EAF8A18B92}" type="datetimeFigureOut">
              <a:rPr lang="it-IT" smtClean="0"/>
              <a:t>09/04/2021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27B1C-627C-42D6-BC38-F9999EA371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2730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5B16-5436-45BF-B48D-02EAF8A18B92}" type="datetimeFigureOut">
              <a:rPr lang="it-IT" smtClean="0"/>
              <a:t>09/04/2021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27B1C-627C-42D6-BC38-F9999EA371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4480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5B16-5436-45BF-B48D-02EAF8A18B92}" type="datetimeFigureOut">
              <a:rPr lang="it-IT" smtClean="0"/>
              <a:t>09/04/2021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27B1C-627C-42D6-BC38-F9999EA371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5369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5B16-5436-45BF-B48D-02EAF8A18B92}" type="datetimeFigureOut">
              <a:rPr lang="it-IT" smtClean="0"/>
              <a:t>09/04/2021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27B1C-627C-42D6-BC38-F9999EA371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9889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5B16-5436-45BF-B48D-02EAF8A18B92}" type="datetimeFigureOut">
              <a:rPr lang="it-IT" smtClean="0"/>
              <a:t>09/04/2021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27B1C-627C-42D6-BC38-F9999EA371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5222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09/04/2021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5B16-5436-45BF-B48D-02EAF8A18B92}" type="datetimeFigureOut">
              <a:rPr lang="it-IT" smtClean="0"/>
              <a:t>09/04/2021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27B1C-627C-42D6-BC38-F9999EA371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3501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5B16-5436-45BF-B48D-02EAF8A18B92}" type="datetimeFigureOut">
              <a:rPr lang="it-IT" smtClean="0"/>
              <a:t>09/04/2021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27B1C-627C-42D6-BC38-F9999EA371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50715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5B16-5436-45BF-B48D-02EAF8A18B92}" type="datetimeFigureOut">
              <a:rPr lang="it-IT" smtClean="0"/>
              <a:t>09/04/2021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27B1C-627C-42D6-BC38-F9999EA371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5794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igura a mano libera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Figura a mano libera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Figura a mano libera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igura a mano libera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Figura a mano libera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Figura a mano libera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Figura a mano libera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Figura a mano libera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1" name="Figura a mano libera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Figura a mano libera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3" name="Figura a mano libera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4" name="Figura a mano libera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5" name="Figura a mano libera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6" name="Figura a mano libera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Figura a mano libera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09/04/2021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ttangolo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ttangolo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ttangolo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ttangolo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09/04/2021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09/04/2021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6" name="Rettangolo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ttangolo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ttangolo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ttangolo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ttangolo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ttangolo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ttangolo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ttangolo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ttangolo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09/04/2021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09/04/2021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09/04/2021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9" name="Connettore 1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po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nettore 1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dirty="0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grpSp>
        <p:nvGrpSpPr>
          <p:cNvPr id="14" name="Gruppo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nettore 1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1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o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nettore 1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09/04/2021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ttangolo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ttangolo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ttangolo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ttangolo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ttangolo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ttangolo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ttangolo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ttangolo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B6055F8-1D02-4417-9241-55C834FD9970}" type="datetimeFigureOut">
              <a:rPr lang="it-IT" smtClean="0"/>
              <a:pPr/>
              <a:t>09/04/2021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it-IT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1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45B16-5436-45BF-B48D-02EAF8A18B92}" type="datetimeFigureOut">
              <a:rPr lang="it-IT" smtClean="0"/>
              <a:t>09/04/2021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27B1C-627C-42D6-BC38-F9999EA371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2314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g"/><Relationship Id="rId4" Type="http://schemas.openxmlformats.org/officeDocument/2006/relationships/image" Target="../media/image6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jpg"/><Relationship Id="rId4" Type="http://schemas.openxmlformats.org/officeDocument/2006/relationships/image" Target="../media/image69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/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4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8.jpg"/><Relationship Id="rId4" Type="http://schemas.openxmlformats.org/officeDocument/2006/relationships/image" Target="../media/image97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g"/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2.jpg"/><Relationship Id="rId4" Type="http://schemas.openxmlformats.org/officeDocument/2006/relationships/image" Target="../media/image101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g"/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6.jpg"/><Relationship Id="rId4" Type="http://schemas.openxmlformats.org/officeDocument/2006/relationships/image" Target="../media/image10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g"/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g"/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g"/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g"/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g"/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g"/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g"/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g"/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g"/><Relationship Id="rId2" Type="http://schemas.openxmlformats.org/officeDocument/2006/relationships/image" Target="../media/image123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g"/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7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g"/><Relationship Id="rId2" Type="http://schemas.openxmlformats.org/officeDocument/2006/relationships/image" Target="../media/image12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60.xml.rels><?xml version="1.0" encoding="UTF-8" standalone="yes" ?><Relationships xmlns="http://schemas.openxmlformats.org/package/2006/relationships"><Relationship Id="rId3" Target="../media/image133.jpeg" Type="http://schemas.openxmlformats.org/officeDocument/2006/relationships/image"/><Relationship Id="rId2" Target="../media/image132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 ?><Relationships xmlns="http://schemas.openxmlformats.org/package/2006/relationships"><Relationship Id="rId3" Target="../media/image137.png" Type="http://schemas.openxmlformats.org/officeDocument/2006/relationships/image"/><Relationship Id="rId2" Target="../media/image13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560" y="2894056"/>
            <a:ext cx="8075240" cy="1975104"/>
          </a:xfrm>
        </p:spPr>
        <p:txBody>
          <a:bodyPr/>
          <a:lstStyle/>
          <a:p>
            <a:pPr algn="r"/>
            <a:r>
              <a:rPr lang="it-IT" sz="3600" dirty="0" err="1" smtClean="0">
                <a:solidFill>
                  <a:srgbClr val="FFFF00"/>
                </a:solidFill>
              </a:rPr>
              <a:t>endometriosI</a:t>
            </a:r>
            <a:r>
              <a:rPr lang="it-IT" sz="3600" dirty="0" smtClean="0">
                <a:solidFill>
                  <a:srgbClr val="FFFF00"/>
                </a:solidFill>
              </a:rPr>
              <a:t> </a:t>
            </a:r>
            <a:r>
              <a:rPr lang="it-IT" sz="3600" dirty="0" err="1" smtClean="0">
                <a:solidFill>
                  <a:srgbClr val="FFFF00"/>
                </a:solidFill>
              </a:rPr>
              <a:t>intestinalE</a:t>
            </a:r>
            <a:r>
              <a:rPr lang="it-IT" sz="3600" dirty="0" smtClean="0">
                <a:solidFill>
                  <a:srgbClr val="FFFF00"/>
                </a:solidFill>
              </a:rPr>
              <a:t> note tecniche</a:t>
            </a:r>
            <a:r>
              <a:rPr lang="it-IT" dirty="0" smtClean="0">
                <a:solidFill>
                  <a:schemeClr val="accent2"/>
                </a:solidFill>
              </a:rPr>
              <a:t/>
            </a:r>
            <a:br>
              <a:rPr lang="it-IT" dirty="0" smtClean="0">
                <a:solidFill>
                  <a:schemeClr val="accent2"/>
                </a:solidFill>
              </a:rPr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62980" y="836712"/>
            <a:ext cx="7772400" cy="1508760"/>
          </a:xfrm>
        </p:spPr>
        <p:txBody>
          <a:bodyPr>
            <a:normAutofit/>
          </a:bodyPr>
          <a:lstStyle/>
          <a:p>
            <a:r>
              <a:rPr lang="it-IT" sz="2800" dirty="0" smtClean="0"/>
              <a:t>Maria Accardi*, Filippo </a:t>
            </a:r>
            <a:r>
              <a:rPr lang="it-IT" sz="2800" dirty="0" err="1" smtClean="0"/>
              <a:t>Barbiera</a:t>
            </a:r>
            <a:r>
              <a:rPr lang="it-IT" sz="2800" dirty="0" smtClean="0"/>
              <a:t>**, Silvia </a:t>
            </a:r>
            <a:r>
              <a:rPr lang="it-IT" sz="2800" dirty="0" err="1" smtClean="0"/>
              <a:t>Magnaldi</a:t>
            </a:r>
            <a:endParaRPr lang="it-IT" sz="2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12185" y="5661248"/>
            <a:ext cx="8274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/>
              <a:t>*Dirigente Medico e **Direttore della Radiologia, P.O. </a:t>
            </a:r>
            <a:r>
              <a:rPr lang="it-IT" b="1" dirty="0"/>
              <a:t>Giovanni Paolo </a:t>
            </a:r>
            <a:r>
              <a:rPr lang="it-IT" b="1" dirty="0" smtClean="0"/>
              <a:t>II,</a:t>
            </a:r>
          </a:p>
          <a:p>
            <a:pPr algn="r"/>
            <a:r>
              <a:rPr lang="it-IT" b="1" dirty="0" smtClean="0"/>
              <a:t> Sciacca -  Distretto </a:t>
            </a:r>
            <a:r>
              <a:rPr lang="it-IT" b="1" dirty="0"/>
              <a:t>Sanitario </a:t>
            </a:r>
            <a:r>
              <a:rPr lang="it-IT" b="1" dirty="0" smtClean="0"/>
              <a:t>Ag2</a:t>
            </a:r>
            <a:r>
              <a:rPr lang="it-IT" b="1" dirty="0"/>
              <a:t/>
            </a:r>
            <a:br>
              <a:rPr lang="it-IT" b="1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6471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11261" y="2976673"/>
            <a:ext cx="91440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Assiale T2</a:t>
            </a:r>
            <a:endParaRPr lang="it-IT" b="1" dirty="0">
              <a:solidFill>
                <a:srgbClr val="FFFF00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4" b="10492"/>
          <a:stretch/>
        </p:blipFill>
        <p:spPr>
          <a:xfrm>
            <a:off x="501883" y="0"/>
            <a:ext cx="4081378" cy="307342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6" b="9931"/>
          <a:stretch/>
        </p:blipFill>
        <p:spPr>
          <a:xfrm>
            <a:off x="4540805" y="-1555"/>
            <a:ext cx="4081378" cy="3073426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5" b="11251"/>
          <a:stretch/>
        </p:blipFill>
        <p:spPr>
          <a:xfrm>
            <a:off x="409048" y="3756776"/>
            <a:ext cx="4081378" cy="3073426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6" b="11407"/>
          <a:stretch/>
        </p:blipFill>
        <p:spPr>
          <a:xfrm>
            <a:off x="4499992" y="3756776"/>
            <a:ext cx="4163005" cy="307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46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0" y="3060506"/>
            <a:ext cx="91440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Assiale T2</a:t>
            </a:r>
            <a:endParaRPr lang="it-IT" b="1" dirty="0">
              <a:solidFill>
                <a:srgbClr val="FFFF00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0493"/>
          <a:stretch/>
        </p:blipFill>
        <p:spPr>
          <a:xfrm>
            <a:off x="532416" y="12537"/>
            <a:ext cx="4117234" cy="303963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2" b="11408"/>
          <a:stretch/>
        </p:blipFill>
        <p:spPr>
          <a:xfrm>
            <a:off x="4572000" y="12537"/>
            <a:ext cx="4183931" cy="302709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2" b="11407"/>
          <a:stretch/>
        </p:blipFill>
        <p:spPr>
          <a:xfrm>
            <a:off x="359124" y="3770521"/>
            <a:ext cx="4212876" cy="3048039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4" b="12322"/>
          <a:stretch/>
        </p:blipFill>
        <p:spPr>
          <a:xfrm>
            <a:off x="4519523" y="3778856"/>
            <a:ext cx="4288884" cy="303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6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0" y="3112572"/>
            <a:ext cx="91440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Assiale T2</a:t>
            </a:r>
            <a:endParaRPr lang="it-IT" b="1" dirty="0">
              <a:solidFill>
                <a:srgbClr val="FFFF00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83" b="12120"/>
          <a:stretch/>
        </p:blipFill>
        <p:spPr>
          <a:xfrm>
            <a:off x="371078" y="12367"/>
            <a:ext cx="4392217" cy="304808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19" b="11408"/>
          <a:stretch/>
        </p:blipFill>
        <p:spPr>
          <a:xfrm>
            <a:off x="4562495" y="12367"/>
            <a:ext cx="4300712" cy="304808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94" b="12885"/>
          <a:stretch/>
        </p:blipFill>
        <p:spPr>
          <a:xfrm>
            <a:off x="294125" y="3855725"/>
            <a:ext cx="4454620" cy="3025619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19" b="12885"/>
          <a:stretch/>
        </p:blipFill>
        <p:spPr>
          <a:xfrm>
            <a:off x="4526491" y="3823443"/>
            <a:ext cx="4372720" cy="303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4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0" y="1356642"/>
            <a:ext cx="4588768" cy="458876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232" y="1340768"/>
            <a:ext cx="4588768" cy="4588768"/>
          </a:xfrm>
          <a:prstGeom prst="rect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0" y="512064"/>
            <a:ext cx="91440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b="1" dirty="0" smtClean="0">
                <a:solidFill>
                  <a:srgbClr val="FFFF00"/>
                </a:solidFill>
              </a:rPr>
              <a:t>Coronale T2</a:t>
            </a:r>
            <a:endParaRPr lang="it-IT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59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4660776" cy="466077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224" y="1402545"/>
            <a:ext cx="4660776" cy="4660776"/>
          </a:xfrm>
          <a:prstGeom prst="rect">
            <a:avLst/>
          </a:prstGeom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0" y="512064"/>
            <a:ext cx="91440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b="1" dirty="0" smtClean="0">
                <a:solidFill>
                  <a:srgbClr val="FFFF00"/>
                </a:solidFill>
              </a:rPr>
              <a:t>Coronale T2</a:t>
            </a:r>
            <a:endParaRPr lang="it-IT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86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3602"/>
            <a:ext cx="4647686" cy="464768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134" y="1373602"/>
            <a:ext cx="4647686" cy="4647686"/>
          </a:xfrm>
          <a:prstGeom prst="rect">
            <a:avLst/>
          </a:prstGeom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0" y="512064"/>
            <a:ext cx="91440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b="1" dirty="0" smtClean="0">
                <a:solidFill>
                  <a:srgbClr val="FFFF00"/>
                </a:solidFill>
              </a:rPr>
              <a:t>Coronale T2</a:t>
            </a:r>
            <a:endParaRPr lang="it-IT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64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" y="1412776"/>
            <a:ext cx="4680520" cy="468052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631" y="1412776"/>
            <a:ext cx="4680520" cy="4680520"/>
          </a:xfrm>
          <a:prstGeom prst="rect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0" y="512064"/>
            <a:ext cx="91440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b="1" dirty="0" smtClean="0">
                <a:solidFill>
                  <a:srgbClr val="FFFF00"/>
                </a:solidFill>
              </a:rPr>
              <a:t>Coronale T2</a:t>
            </a:r>
            <a:endParaRPr lang="it-IT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7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4680520" cy="468052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80" y="1340768"/>
            <a:ext cx="4680520" cy="4680520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0" y="512064"/>
            <a:ext cx="91440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b="1" dirty="0" smtClean="0">
                <a:solidFill>
                  <a:srgbClr val="FFFF00"/>
                </a:solidFill>
              </a:rPr>
              <a:t>Coronale T2</a:t>
            </a:r>
            <a:endParaRPr lang="it-IT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09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40768"/>
            <a:ext cx="4627327" cy="462732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672" y="1340768"/>
            <a:ext cx="4627327" cy="4627327"/>
          </a:xfrm>
          <a:prstGeom prst="rect">
            <a:avLst/>
          </a:prstGeom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0" y="512064"/>
            <a:ext cx="91440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b="1" dirty="0" smtClean="0">
                <a:solidFill>
                  <a:srgbClr val="FFFF00"/>
                </a:solidFill>
              </a:rPr>
              <a:t>Coronale T2</a:t>
            </a:r>
            <a:endParaRPr lang="it-IT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4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9" y="1412777"/>
            <a:ext cx="4680519" cy="468051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81" y="1412776"/>
            <a:ext cx="4680519" cy="4680519"/>
          </a:xfrm>
          <a:prstGeom prst="rect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0" y="512064"/>
            <a:ext cx="91440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b="1" dirty="0" smtClean="0">
                <a:solidFill>
                  <a:srgbClr val="FFFF00"/>
                </a:solidFill>
              </a:rPr>
              <a:t>Coronale T2</a:t>
            </a:r>
            <a:endParaRPr lang="it-IT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6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03648" y="799734"/>
            <a:ext cx="7171402" cy="914400"/>
          </a:xfrm>
        </p:spPr>
        <p:txBody>
          <a:bodyPr/>
          <a:lstStyle/>
          <a:p>
            <a:pPr marL="68580" lvl="0">
              <a:spcBef>
                <a:spcPts val="700"/>
              </a:spcBef>
              <a:buClr>
                <a:srgbClr val="D6ECFF"/>
              </a:buClr>
              <a:buSzPct val="95000"/>
            </a:pPr>
            <a:r>
              <a:rPr lang="it-IT" b="1" dirty="0" smtClean="0">
                <a:solidFill>
                  <a:srgbClr val="FFFF00"/>
                </a:solidFill>
              </a:rPr>
              <a:t>Anamnesi</a:t>
            </a:r>
            <a:endParaRPr lang="it-IT" sz="2400" b="1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03648" y="2204864"/>
            <a:ext cx="7259578" cy="3528392"/>
          </a:xfrm>
        </p:spPr>
        <p:txBody>
          <a:bodyPr>
            <a:normAutofit/>
          </a:bodyPr>
          <a:lstStyle/>
          <a:p>
            <a:r>
              <a:rPr lang="it-IT" dirty="0" smtClean="0"/>
              <a:t>43 anni</a:t>
            </a:r>
          </a:p>
          <a:p>
            <a:r>
              <a:rPr lang="it-IT" dirty="0" smtClean="0"/>
              <a:t>operata due volte per endometriosi (asportazione </a:t>
            </a:r>
            <a:r>
              <a:rPr lang="it-IT" dirty="0"/>
              <a:t>di cisti </a:t>
            </a:r>
            <a:r>
              <a:rPr lang="it-IT" dirty="0" err="1" smtClean="0"/>
              <a:t>endometriosiche</a:t>
            </a:r>
            <a:r>
              <a:rPr lang="it-IT" dirty="0" smtClean="0"/>
              <a:t>)</a:t>
            </a:r>
          </a:p>
          <a:p>
            <a:r>
              <a:rPr lang="it-IT" dirty="0" smtClean="0"/>
              <a:t>una </a:t>
            </a:r>
            <a:r>
              <a:rPr lang="it-IT" dirty="0"/>
              <a:t>gravidanza con parto </a:t>
            </a:r>
            <a:r>
              <a:rPr lang="it-IT" dirty="0" smtClean="0"/>
              <a:t>cesareo</a:t>
            </a:r>
            <a:endParaRPr lang="it-IT" dirty="0"/>
          </a:p>
          <a:p>
            <a:r>
              <a:rPr lang="it-IT" dirty="0" smtClean="0"/>
              <a:t>negli </a:t>
            </a:r>
            <a:r>
              <a:rPr lang="it-IT" dirty="0"/>
              <a:t>ultimi mesi </a:t>
            </a:r>
            <a:r>
              <a:rPr lang="it-IT" dirty="0" err="1" smtClean="0"/>
              <a:t>rettorragia</a:t>
            </a:r>
            <a:r>
              <a:rPr lang="it-IT" dirty="0" smtClean="0"/>
              <a:t> </a:t>
            </a:r>
            <a:r>
              <a:rPr lang="it-IT" dirty="0"/>
              <a:t>e </a:t>
            </a:r>
            <a:r>
              <a:rPr lang="it-IT" dirty="0" smtClean="0"/>
              <a:t>dolore catameniali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6315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2" y="1340768"/>
            <a:ext cx="4678138" cy="467813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428" y="1340768"/>
            <a:ext cx="4678138" cy="4678138"/>
          </a:xfrm>
          <a:prstGeom prst="rect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0" y="512064"/>
            <a:ext cx="91440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b="1" dirty="0" smtClean="0">
                <a:solidFill>
                  <a:srgbClr val="FFFF00"/>
                </a:solidFill>
              </a:rPr>
              <a:t>Coronale T2</a:t>
            </a:r>
            <a:endParaRPr lang="it-IT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96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" y="1340768"/>
            <a:ext cx="4604663" cy="460466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337" y="1365556"/>
            <a:ext cx="4604663" cy="4604663"/>
          </a:xfrm>
          <a:prstGeom prst="rect">
            <a:avLst/>
          </a:prstGeom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0" y="512064"/>
            <a:ext cx="91440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b="1" dirty="0" smtClean="0">
                <a:solidFill>
                  <a:srgbClr val="FFFF00"/>
                </a:solidFill>
              </a:rPr>
              <a:t>Coronale T2</a:t>
            </a:r>
            <a:endParaRPr lang="it-IT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55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0" y="1340768"/>
            <a:ext cx="4701710" cy="470171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290" y="1340768"/>
            <a:ext cx="4701710" cy="4701710"/>
          </a:xfrm>
          <a:prstGeom prst="rect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0" y="512064"/>
            <a:ext cx="91440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b="1" dirty="0" smtClean="0">
                <a:solidFill>
                  <a:srgbClr val="FFFF00"/>
                </a:solidFill>
              </a:rPr>
              <a:t>Coronale T2</a:t>
            </a:r>
            <a:endParaRPr lang="it-IT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70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" t="15263" r="2260" b="10910"/>
          <a:stretch/>
        </p:blipFill>
        <p:spPr>
          <a:xfrm>
            <a:off x="683568" y="0"/>
            <a:ext cx="3888432" cy="299695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" t="14747" r="1936" b="11426"/>
          <a:stretch/>
        </p:blipFill>
        <p:spPr>
          <a:xfrm>
            <a:off x="4587397" y="0"/>
            <a:ext cx="3864458" cy="299695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" t="14766" r="2260" b="9931"/>
          <a:stretch/>
        </p:blipFill>
        <p:spPr>
          <a:xfrm>
            <a:off x="698965" y="3777825"/>
            <a:ext cx="3888432" cy="305689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" t="15647" r="1623" b="10526"/>
          <a:stretch/>
        </p:blipFill>
        <p:spPr>
          <a:xfrm>
            <a:off x="4503402" y="3777825"/>
            <a:ext cx="4017205" cy="3068532"/>
          </a:xfrm>
          <a:prstGeom prst="rect">
            <a:avLst/>
          </a:prstGeom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0" y="2996952"/>
            <a:ext cx="91440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Assiale T1 </a:t>
            </a:r>
            <a:r>
              <a:rPr lang="it-IT" b="1" dirty="0" err="1" smtClean="0">
                <a:solidFill>
                  <a:srgbClr val="FFFF00"/>
                </a:solidFill>
              </a:rPr>
              <a:t>Fat</a:t>
            </a:r>
            <a:r>
              <a:rPr lang="it-IT" b="1" dirty="0" smtClean="0">
                <a:solidFill>
                  <a:srgbClr val="FFFF00"/>
                </a:solidFill>
              </a:rPr>
              <a:t> </a:t>
            </a:r>
            <a:r>
              <a:rPr lang="it-IT" b="1" dirty="0" err="1" smtClean="0">
                <a:solidFill>
                  <a:srgbClr val="FFFF00"/>
                </a:solidFill>
              </a:rPr>
              <a:t>Sat</a:t>
            </a:r>
            <a:endParaRPr lang="it-IT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48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" t="15680" r="2548" b="9016"/>
          <a:stretch/>
        </p:blipFill>
        <p:spPr>
          <a:xfrm>
            <a:off x="401034" y="0"/>
            <a:ext cx="3954942" cy="310310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" t="16242" r="2548" b="9931"/>
          <a:stretch/>
        </p:blipFill>
        <p:spPr>
          <a:xfrm>
            <a:off x="4276877" y="0"/>
            <a:ext cx="4034041" cy="310310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14766" r="2549" b="9931"/>
          <a:stretch/>
        </p:blipFill>
        <p:spPr>
          <a:xfrm>
            <a:off x="401034" y="3754892"/>
            <a:ext cx="3954942" cy="310310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15842" r="2549" b="11808"/>
          <a:stretch/>
        </p:blipFill>
        <p:spPr>
          <a:xfrm>
            <a:off x="4194550" y="3754892"/>
            <a:ext cx="4116368" cy="3103108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0" y="2996952"/>
            <a:ext cx="91440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Assiale T1 </a:t>
            </a:r>
            <a:r>
              <a:rPr lang="it-IT" b="1" dirty="0" err="1" smtClean="0">
                <a:solidFill>
                  <a:srgbClr val="FFFF00"/>
                </a:solidFill>
              </a:rPr>
              <a:t>Fat</a:t>
            </a:r>
            <a:r>
              <a:rPr lang="it-IT" b="1" dirty="0" smtClean="0">
                <a:solidFill>
                  <a:srgbClr val="FFFF00"/>
                </a:solidFill>
              </a:rPr>
              <a:t> </a:t>
            </a:r>
            <a:r>
              <a:rPr lang="it-IT" b="1" dirty="0" err="1" smtClean="0">
                <a:solidFill>
                  <a:srgbClr val="FFFF00"/>
                </a:solidFill>
              </a:rPr>
              <a:t>Sat</a:t>
            </a:r>
            <a:endParaRPr lang="it-IT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77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15680" r="4025" b="9016"/>
          <a:stretch/>
        </p:blipFill>
        <p:spPr>
          <a:xfrm>
            <a:off x="619357" y="-14091"/>
            <a:ext cx="3959289" cy="315505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" t="17157" r="2548" b="10492"/>
          <a:stretch/>
        </p:blipFill>
        <p:spPr>
          <a:xfrm>
            <a:off x="4499992" y="51270"/>
            <a:ext cx="4098579" cy="308969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" t="16399" r="3297" b="11251"/>
          <a:stretch/>
        </p:blipFill>
        <p:spPr>
          <a:xfrm>
            <a:off x="491557" y="3789040"/>
            <a:ext cx="4008435" cy="306895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15859" r="2549" b="11790"/>
          <a:stretch/>
        </p:blipFill>
        <p:spPr>
          <a:xfrm>
            <a:off x="4499992" y="3789040"/>
            <a:ext cx="4071067" cy="3068959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0" y="2996952"/>
            <a:ext cx="91440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Assiale T1 </a:t>
            </a:r>
            <a:r>
              <a:rPr lang="it-IT" b="1" dirty="0" err="1" smtClean="0">
                <a:solidFill>
                  <a:srgbClr val="FFFF00"/>
                </a:solidFill>
              </a:rPr>
              <a:t>Fat</a:t>
            </a:r>
            <a:r>
              <a:rPr lang="it-IT" b="1" dirty="0" smtClean="0">
                <a:solidFill>
                  <a:srgbClr val="FFFF00"/>
                </a:solidFill>
              </a:rPr>
              <a:t> </a:t>
            </a:r>
            <a:r>
              <a:rPr lang="it-IT" b="1" dirty="0" err="1" smtClean="0">
                <a:solidFill>
                  <a:srgbClr val="FFFF00"/>
                </a:solidFill>
              </a:rPr>
              <a:t>Sat</a:t>
            </a:r>
            <a:endParaRPr lang="it-IT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97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" t="17719" r="2549" b="12885"/>
          <a:stretch/>
        </p:blipFill>
        <p:spPr>
          <a:xfrm>
            <a:off x="448986" y="0"/>
            <a:ext cx="4123014" cy="296948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18633" r="2549" b="11969"/>
          <a:stretch/>
        </p:blipFill>
        <p:spPr>
          <a:xfrm>
            <a:off x="4572000" y="43221"/>
            <a:ext cx="4055730" cy="293260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16242" r="1073" b="14360"/>
          <a:stretch/>
        </p:blipFill>
        <p:spPr>
          <a:xfrm>
            <a:off x="467544" y="3861048"/>
            <a:ext cx="4208486" cy="299695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18919" r="2549" b="14636"/>
          <a:stretch/>
        </p:blipFill>
        <p:spPr>
          <a:xfrm>
            <a:off x="4298801" y="3861048"/>
            <a:ext cx="4328930" cy="2996952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0" y="2996952"/>
            <a:ext cx="91440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Assiale T1 </a:t>
            </a:r>
            <a:r>
              <a:rPr lang="it-IT" b="1" dirty="0" err="1" smtClean="0">
                <a:solidFill>
                  <a:srgbClr val="FFFF00"/>
                </a:solidFill>
              </a:rPr>
              <a:t>Fat</a:t>
            </a:r>
            <a:r>
              <a:rPr lang="it-IT" b="1" dirty="0" smtClean="0">
                <a:solidFill>
                  <a:srgbClr val="FFFF00"/>
                </a:solidFill>
              </a:rPr>
              <a:t> </a:t>
            </a:r>
            <a:r>
              <a:rPr lang="it-IT" b="1" dirty="0" err="1" smtClean="0">
                <a:solidFill>
                  <a:srgbClr val="FFFF00"/>
                </a:solidFill>
              </a:rPr>
              <a:t>Sat</a:t>
            </a:r>
            <a:endParaRPr lang="it-IT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02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66319" y="1340768"/>
            <a:ext cx="7171402" cy="914400"/>
          </a:xfrm>
        </p:spPr>
        <p:txBody>
          <a:bodyPr/>
          <a:lstStyle/>
          <a:p>
            <a:pPr marL="68580" lvl="0">
              <a:spcBef>
                <a:spcPts val="700"/>
              </a:spcBef>
              <a:buClr>
                <a:srgbClr val="D6ECFF"/>
              </a:buClr>
              <a:buSzPct val="95000"/>
            </a:pPr>
            <a:r>
              <a:rPr lang="it-IT" b="1" dirty="0" smtClean="0">
                <a:solidFill>
                  <a:srgbClr val="FFFF00"/>
                </a:solidFill>
              </a:rPr>
              <a:t>Reperti </a:t>
            </a:r>
            <a:endParaRPr lang="it-IT" sz="2400" b="1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3608" y="2492896"/>
            <a:ext cx="7416824" cy="3528392"/>
          </a:xfrm>
        </p:spPr>
        <p:txBody>
          <a:bodyPr>
            <a:normAutofit/>
          </a:bodyPr>
          <a:lstStyle/>
          <a:p>
            <a:r>
              <a:rPr lang="it-IT" sz="2400" dirty="0" smtClean="0"/>
              <a:t>La Paziente è affetta da endometriosi dei comparti </a:t>
            </a:r>
            <a:r>
              <a:rPr lang="it-IT" sz="2400" dirty="0" smtClean="0"/>
              <a:t>medio (</a:t>
            </a:r>
            <a:r>
              <a:rPr lang="it-IT" sz="2400" dirty="0" err="1" smtClean="0"/>
              <a:t>annessiale</a:t>
            </a:r>
            <a:r>
              <a:rPr lang="it-IT" sz="2400" dirty="0" smtClean="0"/>
              <a:t> destra) </a:t>
            </a:r>
            <a:r>
              <a:rPr lang="it-IT" sz="2400" dirty="0" smtClean="0"/>
              <a:t>e posteriore</a:t>
            </a:r>
          </a:p>
          <a:p>
            <a:r>
              <a:rPr lang="it-IT" sz="2400" dirty="0" smtClean="0"/>
              <a:t>È riconoscibile una localizzazione </a:t>
            </a:r>
            <a:r>
              <a:rPr lang="it-IT" sz="2400" dirty="0" err="1" smtClean="0"/>
              <a:t>endometriosica</a:t>
            </a:r>
            <a:r>
              <a:rPr lang="it-IT" sz="2400" dirty="0" smtClean="0"/>
              <a:t> intestinale</a:t>
            </a:r>
          </a:p>
          <a:p>
            <a:r>
              <a:rPr lang="it-IT" sz="2400" dirty="0" smtClean="0"/>
              <a:t>È unica? Se ce ne sono altre, quante sono?</a:t>
            </a:r>
          </a:p>
          <a:p>
            <a:r>
              <a:rPr lang="it-IT" sz="2400" dirty="0" smtClean="0"/>
              <a:t>E’ possibile precisare la sede della/e  lesione/i?</a:t>
            </a:r>
          </a:p>
          <a:p>
            <a:pPr marL="68580" indent="0">
              <a:buNone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50169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metto 3 3"/>
          <p:cNvSpPr/>
          <p:nvPr/>
        </p:nvSpPr>
        <p:spPr>
          <a:xfrm>
            <a:off x="0" y="1916832"/>
            <a:ext cx="9144000" cy="2592288"/>
          </a:xfrm>
          <a:prstGeom prst="wedgeEllipseCallout">
            <a:avLst>
              <a:gd name="adj1" fmla="val -3602"/>
              <a:gd name="adj2" fmla="val -49948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 smtClean="0">
                <a:solidFill>
                  <a:srgbClr val="002060"/>
                </a:solidFill>
              </a:rPr>
              <a:t>A distanza di due giorni, ripetizione di parte dell’esame dopo distensione del colon distale e dell’ampolla rettale con gel ecografico diluito </a:t>
            </a:r>
          </a:p>
        </p:txBody>
      </p:sp>
    </p:spTree>
    <p:extLst>
      <p:ext uri="{BB962C8B-B14F-4D97-AF65-F5344CB8AC3E}">
        <p14:creationId xmlns:p14="http://schemas.microsoft.com/office/powerpoint/2010/main" val="395115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4" t="26395" r="12884" b="17313"/>
          <a:stretch/>
        </p:blipFill>
        <p:spPr>
          <a:xfrm>
            <a:off x="31534" y="2204864"/>
            <a:ext cx="3318054" cy="294178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2" t="26193" r="13087" b="17516"/>
          <a:stretch/>
        </p:blipFill>
        <p:spPr>
          <a:xfrm>
            <a:off x="2912973" y="2204864"/>
            <a:ext cx="3318054" cy="294178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4" t="26193" r="12884" b="17516"/>
          <a:stretch/>
        </p:blipFill>
        <p:spPr>
          <a:xfrm>
            <a:off x="5825946" y="2204864"/>
            <a:ext cx="3318054" cy="2941780"/>
          </a:xfrm>
          <a:prstGeom prst="rect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-10664" y="980728"/>
            <a:ext cx="91440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b="1" dirty="0" smtClean="0">
                <a:solidFill>
                  <a:srgbClr val="FFFF00"/>
                </a:solidFill>
              </a:rPr>
              <a:t>Sagittale T2</a:t>
            </a:r>
            <a:endParaRPr lang="it-IT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66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0" y="512064"/>
            <a:ext cx="91440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b="1" dirty="0" smtClean="0">
                <a:solidFill>
                  <a:srgbClr val="FFFF00"/>
                </a:solidFill>
              </a:rPr>
              <a:t>Sagittale T2</a:t>
            </a:r>
            <a:endParaRPr lang="it-IT" b="1" dirty="0">
              <a:solidFill>
                <a:srgbClr val="FFFF0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3" r="26922" b="11407"/>
          <a:stretch/>
        </p:blipFill>
        <p:spPr>
          <a:xfrm>
            <a:off x="25741" y="1556792"/>
            <a:ext cx="3024336" cy="432048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2" r="26173" b="10912"/>
          <a:stretch/>
        </p:blipFill>
        <p:spPr>
          <a:xfrm>
            <a:off x="3035558" y="1532610"/>
            <a:ext cx="3024336" cy="4344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6" r="27306" b="12393"/>
          <a:stretch/>
        </p:blipFill>
        <p:spPr>
          <a:xfrm>
            <a:off x="6059893" y="1501146"/>
            <a:ext cx="3030943" cy="438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90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4" t="24548" r="12884" b="12884"/>
          <a:stretch/>
        </p:blipFill>
        <p:spPr>
          <a:xfrm>
            <a:off x="-1" y="2204865"/>
            <a:ext cx="3349943" cy="330123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4" t="24088" r="12884" b="12146"/>
          <a:stretch/>
        </p:blipFill>
        <p:spPr>
          <a:xfrm>
            <a:off x="3016092" y="2204864"/>
            <a:ext cx="3276872" cy="329104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4" t="23890" r="12884" b="11408"/>
          <a:stretch/>
        </p:blipFill>
        <p:spPr>
          <a:xfrm>
            <a:off x="5873284" y="2204864"/>
            <a:ext cx="3276872" cy="3339327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0" y="1061169"/>
            <a:ext cx="91440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b="1" dirty="0" smtClean="0">
                <a:solidFill>
                  <a:srgbClr val="FFFF00"/>
                </a:solidFill>
              </a:rPr>
              <a:t>Sagittale T2</a:t>
            </a:r>
            <a:endParaRPr lang="it-IT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45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8" t="27483" r="12884" b="9931"/>
          <a:stretch/>
        </p:blipFill>
        <p:spPr>
          <a:xfrm>
            <a:off x="-7177" y="2204864"/>
            <a:ext cx="3361714" cy="323848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4" t="28959" r="12884" b="8455"/>
          <a:stretch/>
        </p:blipFill>
        <p:spPr>
          <a:xfrm>
            <a:off x="2963957" y="2204865"/>
            <a:ext cx="3285312" cy="323848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4" t="29276" r="12884" b="7822"/>
          <a:stretch/>
        </p:blipFill>
        <p:spPr>
          <a:xfrm>
            <a:off x="5841159" y="2204865"/>
            <a:ext cx="3285312" cy="3254816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0" y="1002432"/>
            <a:ext cx="91440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b="1" dirty="0" smtClean="0">
                <a:solidFill>
                  <a:srgbClr val="FFFF00"/>
                </a:solidFill>
              </a:rPr>
              <a:t>Sagittale T2</a:t>
            </a:r>
            <a:endParaRPr lang="it-IT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95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4" t="17110" r="12884" b="5502"/>
          <a:stretch/>
        </p:blipFill>
        <p:spPr>
          <a:xfrm>
            <a:off x="31020" y="1988841"/>
            <a:ext cx="3231132" cy="393836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8" t="17110" r="12884" b="5502"/>
          <a:stretch/>
        </p:blipFill>
        <p:spPr>
          <a:xfrm>
            <a:off x="2987824" y="1988841"/>
            <a:ext cx="3306275" cy="393836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8" t="17110" r="12884" b="5718"/>
          <a:stretch/>
        </p:blipFill>
        <p:spPr>
          <a:xfrm>
            <a:off x="5837725" y="1988840"/>
            <a:ext cx="3306275" cy="3927393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0" y="858416"/>
            <a:ext cx="91440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b="1" dirty="0" smtClean="0">
                <a:solidFill>
                  <a:srgbClr val="FFFF00"/>
                </a:solidFill>
              </a:rPr>
              <a:t>Sagittale T2</a:t>
            </a:r>
            <a:endParaRPr lang="it-IT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24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8" t="15421" r="12884" b="11407"/>
          <a:stretch/>
        </p:blipFill>
        <p:spPr>
          <a:xfrm>
            <a:off x="0" y="2039144"/>
            <a:ext cx="3279396" cy="369350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4" t="15421" r="12884" b="11407"/>
          <a:stretch/>
        </p:blipFill>
        <p:spPr>
          <a:xfrm>
            <a:off x="3006834" y="2039144"/>
            <a:ext cx="3204864" cy="369350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9" t="15882" r="13420" b="10811"/>
          <a:stretch/>
        </p:blipFill>
        <p:spPr>
          <a:xfrm>
            <a:off x="5939136" y="2039144"/>
            <a:ext cx="3204864" cy="3700296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0" y="908720"/>
            <a:ext cx="91440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b="1" dirty="0" smtClean="0">
                <a:solidFill>
                  <a:srgbClr val="FFFF00"/>
                </a:solidFill>
              </a:rPr>
              <a:t>Sagittale T2</a:t>
            </a:r>
            <a:endParaRPr lang="it-IT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07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8" t="11696" r="12884" b="12884"/>
          <a:stretch/>
        </p:blipFill>
        <p:spPr>
          <a:xfrm>
            <a:off x="0" y="2060848"/>
            <a:ext cx="3275753" cy="380273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8" t="11425" r="12884" b="12884"/>
          <a:stretch/>
        </p:blipFill>
        <p:spPr>
          <a:xfrm>
            <a:off x="2987824" y="2060848"/>
            <a:ext cx="3275753" cy="381642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8" t="12853" r="12884" b="12884"/>
          <a:stretch/>
        </p:blipFill>
        <p:spPr>
          <a:xfrm>
            <a:off x="5868247" y="2132856"/>
            <a:ext cx="3275753" cy="3744416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0" y="930424"/>
            <a:ext cx="91440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b="1" dirty="0" smtClean="0">
                <a:solidFill>
                  <a:srgbClr val="FFFF00"/>
                </a:solidFill>
              </a:rPr>
              <a:t>Sagittale T2</a:t>
            </a:r>
            <a:endParaRPr lang="it-IT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45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8" t="15483" r="12884" b="17313"/>
          <a:stretch/>
        </p:blipFill>
        <p:spPr>
          <a:xfrm>
            <a:off x="0" y="2132856"/>
            <a:ext cx="3323615" cy="343796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8" t="15484" r="12884" b="17313"/>
          <a:stretch/>
        </p:blipFill>
        <p:spPr>
          <a:xfrm>
            <a:off x="2771800" y="2132856"/>
            <a:ext cx="3323615" cy="343796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8" t="15483" r="14361" b="17313"/>
          <a:stretch/>
        </p:blipFill>
        <p:spPr>
          <a:xfrm>
            <a:off x="5895921" y="2132856"/>
            <a:ext cx="3248079" cy="3437970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0" y="980728"/>
            <a:ext cx="91440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b="1" dirty="0" smtClean="0">
                <a:solidFill>
                  <a:srgbClr val="FFFF00"/>
                </a:solidFill>
              </a:rPr>
              <a:t>Sagittale T2</a:t>
            </a:r>
            <a:endParaRPr lang="it-IT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93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8" t="12768" r="14361" b="18791"/>
          <a:stretch/>
        </p:blipFill>
        <p:spPr>
          <a:xfrm>
            <a:off x="4840" y="1916832"/>
            <a:ext cx="3276872" cy="353237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8" t="15304" r="14361" b="14360"/>
          <a:stretch/>
        </p:blipFill>
        <p:spPr>
          <a:xfrm>
            <a:off x="2973140" y="1916833"/>
            <a:ext cx="3197719" cy="354244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2" t="14473" r="14017" b="16575"/>
          <a:stretch/>
        </p:blipFill>
        <p:spPr>
          <a:xfrm>
            <a:off x="5861184" y="1916833"/>
            <a:ext cx="3276872" cy="3558705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0" y="786408"/>
            <a:ext cx="91440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b="1" dirty="0" smtClean="0">
                <a:solidFill>
                  <a:srgbClr val="FFFF00"/>
                </a:solidFill>
              </a:rPr>
              <a:t>Sagittale T2</a:t>
            </a:r>
            <a:endParaRPr lang="it-IT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2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10336" r="2549" b="15836"/>
          <a:stretch/>
        </p:blipFill>
        <p:spPr>
          <a:xfrm>
            <a:off x="742892" y="49866"/>
            <a:ext cx="3974929" cy="305763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10336" r="2549" b="14360"/>
          <a:stretch/>
        </p:blipFill>
        <p:spPr>
          <a:xfrm>
            <a:off x="4653533" y="47886"/>
            <a:ext cx="3899513" cy="305961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10697" r="2549" b="15476"/>
          <a:stretch/>
        </p:blipFill>
        <p:spPr>
          <a:xfrm>
            <a:off x="726773" y="3787336"/>
            <a:ext cx="3991049" cy="307003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" t="9493" r="2549" b="16339"/>
          <a:stretch/>
        </p:blipFill>
        <p:spPr>
          <a:xfrm>
            <a:off x="4580809" y="3789040"/>
            <a:ext cx="3977598" cy="3070314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0" y="3060506"/>
            <a:ext cx="91440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Assiale T2</a:t>
            </a:r>
            <a:endParaRPr lang="it-IT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08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11812" r="2549" b="15837"/>
          <a:stretch/>
        </p:blipFill>
        <p:spPr>
          <a:xfrm>
            <a:off x="546807" y="0"/>
            <a:ext cx="4071069" cy="306896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" t="8859" r="2549" b="15837"/>
          <a:stretch/>
        </p:blipFill>
        <p:spPr>
          <a:xfrm>
            <a:off x="4617877" y="0"/>
            <a:ext cx="3851244" cy="306896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9016" r="2549" b="17156"/>
          <a:stretch/>
        </p:blipFill>
        <p:spPr>
          <a:xfrm>
            <a:off x="521358" y="3789040"/>
            <a:ext cx="3989649" cy="306896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" t="9016" r="2122" b="17156"/>
          <a:stretch/>
        </p:blipFill>
        <p:spPr>
          <a:xfrm>
            <a:off x="4495023" y="3789040"/>
            <a:ext cx="3994556" cy="3072734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0" y="3060506"/>
            <a:ext cx="91440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Assiale T2</a:t>
            </a:r>
            <a:endParaRPr lang="it-IT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84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11812" r="5690" b="17314"/>
          <a:stretch/>
        </p:blipFill>
        <p:spPr>
          <a:xfrm>
            <a:off x="464133" y="0"/>
            <a:ext cx="4046090" cy="308897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" t="11732" r="2549" b="17394"/>
          <a:stretch/>
        </p:blipFill>
        <p:spPr>
          <a:xfrm>
            <a:off x="4510223" y="0"/>
            <a:ext cx="4118635" cy="308897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10590" r="2549" b="20013"/>
          <a:stretch/>
        </p:blipFill>
        <p:spPr>
          <a:xfrm>
            <a:off x="464133" y="3868557"/>
            <a:ext cx="4112782" cy="297385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" t="10492" r="2862" b="20110"/>
          <a:stretch/>
        </p:blipFill>
        <p:spPr>
          <a:xfrm>
            <a:off x="4558127" y="3868557"/>
            <a:ext cx="4070731" cy="2989443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0" y="3060506"/>
            <a:ext cx="91440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Assiale T2</a:t>
            </a:r>
            <a:endParaRPr lang="it-IT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3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0" y="512064"/>
            <a:ext cx="91440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b="1" dirty="0" smtClean="0">
                <a:solidFill>
                  <a:srgbClr val="FFFF00"/>
                </a:solidFill>
              </a:rPr>
              <a:t>Sagittale T2</a:t>
            </a:r>
            <a:endParaRPr lang="it-IT" b="1" dirty="0">
              <a:solidFill>
                <a:srgbClr val="FFFF0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3" r="26173" b="10211"/>
          <a:stretch/>
        </p:blipFill>
        <p:spPr>
          <a:xfrm>
            <a:off x="11735" y="1569663"/>
            <a:ext cx="3098937" cy="448681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2" r="26173" b="5782"/>
          <a:stretch/>
        </p:blipFill>
        <p:spPr>
          <a:xfrm>
            <a:off x="3083965" y="1569663"/>
            <a:ext cx="2963690" cy="450268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0" r="25598" b="9931"/>
          <a:stretch/>
        </p:blipFill>
        <p:spPr>
          <a:xfrm>
            <a:off x="5955209" y="1569663"/>
            <a:ext cx="3188792" cy="452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7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6865"/>
            <a:ext cx="4680520" cy="468052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80" y="1426464"/>
            <a:ext cx="4680520" cy="4680520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0" y="512064"/>
            <a:ext cx="91440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b="1" dirty="0" smtClean="0">
                <a:solidFill>
                  <a:srgbClr val="FFFF00"/>
                </a:solidFill>
              </a:rPr>
              <a:t>Coronale T2</a:t>
            </a:r>
            <a:endParaRPr lang="it-IT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55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9" y="1452456"/>
            <a:ext cx="4616006" cy="461600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994" y="1452456"/>
            <a:ext cx="4616006" cy="4616006"/>
          </a:xfrm>
          <a:prstGeom prst="rect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0" y="512064"/>
            <a:ext cx="91440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b="1" dirty="0" smtClean="0">
                <a:solidFill>
                  <a:srgbClr val="FFFF00"/>
                </a:solidFill>
              </a:rPr>
              <a:t>Coronale T2</a:t>
            </a:r>
            <a:endParaRPr lang="it-IT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04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4876800" cy="48768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850" y="1252811"/>
            <a:ext cx="4876800" cy="4876800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0" y="512064"/>
            <a:ext cx="91440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b="1" dirty="0" smtClean="0">
                <a:solidFill>
                  <a:srgbClr val="FFFF00"/>
                </a:solidFill>
              </a:rPr>
              <a:t>Coronale T2</a:t>
            </a:r>
            <a:endParaRPr lang="it-IT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51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42" y="1426463"/>
            <a:ext cx="4684883" cy="468488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117" y="1426464"/>
            <a:ext cx="4684883" cy="4684883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0" y="512064"/>
            <a:ext cx="91440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b="1" dirty="0" smtClean="0">
                <a:solidFill>
                  <a:srgbClr val="FFFF00"/>
                </a:solidFill>
              </a:rPr>
              <a:t>Coronale T2</a:t>
            </a:r>
            <a:endParaRPr lang="it-IT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53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1161"/>
            <a:ext cx="4602903" cy="460290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682" y="1405600"/>
            <a:ext cx="4602903" cy="4602903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0" y="512064"/>
            <a:ext cx="91440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b="1" dirty="0" smtClean="0">
                <a:solidFill>
                  <a:srgbClr val="FFFF00"/>
                </a:solidFill>
              </a:rPr>
              <a:t>Coronale T2</a:t>
            </a:r>
            <a:endParaRPr lang="it-IT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3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7915"/>
            <a:ext cx="4624252" cy="462425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847" y="1347915"/>
            <a:ext cx="4624252" cy="4624252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0" y="512064"/>
            <a:ext cx="91440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b="1" dirty="0" smtClean="0">
                <a:solidFill>
                  <a:srgbClr val="FFFF00"/>
                </a:solidFill>
              </a:rPr>
              <a:t>Coronale T2</a:t>
            </a:r>
            <a:endParaRPr lang="it-IT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35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5" y="1412775"/>
            <a:ext cx="4595279" cy="459527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721" y="1412774"/>
            <a:ext cx="4595279" cy="4595279"/>
          </a:xfrm>
          <a:prstGeom prst="rect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0" y="512064"/>
            <a:ext cx="91440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b="1" dirty="0" smtClean="0">
                <a:solidFill>
                  <a:srgbClr val="FFFF00"/>
                </a:solidFill>
              </a:rPr>
              <a:t>Coronale T2</a:t>
            </a:r>
            <a:endParaRPr lang="it-IT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89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" y="1401153"/>
            <a:ext cx="4608512" cy="460851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421" y="1412776"/>
            <a:ext cx="4608512" cy="4608512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0" y="512064"/>
            <a:ext cx="91440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b="1" dirty="0" smtClean="0">
                <a:solidFill>
                  <a:srgbClr val="FFFF00"/>
                </a:solidFill>
              </a:rPr>
              <a:t>Coronale T2</a:t>
            </a:r>
            <a:endParaRPr lang="it-IT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78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1" y="1391072"/>
            <a:ext cx="4651343" cy="465134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657" y="1391072"/>
            <a:ext cx="4651343" cy="4651343"/>
          </a:xfrm>
          <a:prstGeom prst="rect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0" y="570384"/>
            <a:ext cx="91440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b="1" dirty="0" smtClean="0">
                <a:solidFill>
                  <a:srgbClr val="FFFF00"/>
                </a:solidFill>
              </a:rPr>
              <a:t>Coronale T2</a:t>
            </a:r>
            <a:endParaRPr lang="it-IT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97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0493"/>
          <a:stretch/>
        </p:blipFill>
        <p:spPr>
          <a:xfrm>
            <a:off x="0" y="20350"/>
            <a:ext cx="4909897" cy="362483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" t="9493" r="2549" b="16339"/>
          <a:stretch/>
        </p:blipFill>
        <p:spPr>
          <a:xfrm>
            <a:off x="4283968" y="3077609"/>
            <a:ext cx="4860032" cy="3751466"/>
          </a:xfrm>
          <a:prstGeom prst="rect">
            <a:avLst/>
          </a:prstGeom>
        </p:spPr>
      </p:pic>
      <p:sp>
        <p:nvSpPr>
          <p:cNvPr id="9" name="Freccia a sinistra 8"/>
          <p:cNvSpPr/>
          <p:nvPr/>
        </p:nvSpPr>
        <p:spPr>
          <a:xfrm rot="18246740">
            <a:off x="2337414" y="1657819"/>
            <a:ext cx="866382" cy="1894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sinistra 9"/>
          <p:cNvSpPr/>
          <p:nvPr/>
        </p:nvSpPr>
        <p:spPr>
          <a:xfrm rot="18246740">
            <a:off x="6313229" y="4447909"/>
            <a:ext cx="925113" cy="1743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5906495" y="1490941"/>
            <a:ext cx="240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FF00"/>
                </a:solidFill>
              </a:rPr>
              <a:t>Lesione n. 1</a:t>
            </a:r>
            <a:endParaRPr lang="it-IT" sz="2800" b="1" dirty="0">
              <a:solidFill>
                <a:srgbClr val="FFFF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-259753" y="3148030"/>
            <a:ext cx="240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2060"/>
                </a:solidFill>
              </a:rPr>
              <a:t>Senza gel</a:t>
            </a:r>
            <a:endParaRPr lang="it-IT" sz="2800" b="1" dirty="0">
              <a:solidFill>
                <a:srgbClr val="00206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075026" y="6305855"/>
            <a:ext cx="240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FF00"/>
                </a:solidFill>
              </a:rPr>
              <a:t>Con gel</a:t>
            </a:r>
            <a:endParaRPr lang="it-IT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73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0" y="512064"/>
            <a:ext cx="91440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b="1" dirty="0" smtClean="0">
                <a:solidFill>
                  <a:srgbClr val="FFFF00"/>
                </a:solidFill>
              </a:rPr>
              <a:t>Sagittale T2</a:t>
            </a:r>
            <a:endParaRPr lang="it-IT" b="1" dirty="0">
              <a:solidFill>
                <a:srgbClr val="FFFF0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6" r="26172" b="7258"/>
          <a:stretch/>
        </p:blipFill>
        <p:spPr>
          <a:xfrm>
            <a:off x="0" y="1498472"/>
            <a:ext cx="3096344" cy="452281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2" r="26173" b="7258"/>
          <a:stretch/>
        </p:blipFill>
        <p:spPr>
          <a:xfrm>
            <a:off x="3059832" y="1498472"/>
            <a:ext cx="3024336" cy="452281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9" r="25139" b="5782"/>
          <a:stretch/>
        </p:blipFill>
        <p:spPr>
          <a:xfrm>
            <a:off x="6084168" y="1497626"/>
            <a:ext cx="3048390" cy="452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4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" t="9016" r="2122" b="17156"/>
          <a:stretch/>
        </p:blipFill>
        <p:spPr>
          <a:xfrm>
            <a:off x="4059581" y="2923889"/>
            <a:ext cx="5076056" cy="390465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83" b="12120"/>
          <a:stretch/>
        </p:blipFill>
        <p:spPr>
          <a:xfrm>
            <a:off x="0" y="31987"/>
            <a:ext cx="5004048" cy="3472682"/>
          </a:xfrm>
          <a:prstGeom prst="rect">
            <a:avLst/>
          </a:prstGeom>
        </p:spPr>
      </p:pic>
      <p:sp>
        <p:nvSpPr>
          <p:cNvPr id="9" name="Freccia a sinistra 8"/>
          <p:cNvSpPr/>
          <p:nvPr/>
        </p:nvSpPr>
        <p:spPr>
          <a:xfrm rot="1253181">
            <a:off x="2850768" y="2481600"/>
            <a:ext cx="778171" cy="1824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sinistra 9"/>
          <p:cNvSpPr/>
          <p:nvPr/>
        </p:nvSpPr>
        <p:spPr>
          <a:xfrm rot="2064917">
            <a:off x="6682319" y="5769360"/>
            <a:ext cx="936043" cy="1415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5906495" y="1490941"/>
            <a:ext cx="240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FF00"/>
                </a:solidFill>
              </a:rPr>
              <a:t>Lesione n. 2</a:t>
            </a:r>
            <a:endParaRPr lang="it-IT" sz="2800" b="1" dirty="0">
              <a:solidFill>
                <a:srgbClr val="FFFF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-252536" y="2981449"/>
            <a:ext cx="240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2060"/>
                </a:solidFill>
              </a:rPr>
              <a:t>Senza gel</a:t>
            </a:r>
            <a:endParaRPr lang="it-IT" sz="2800" b="1" dirty="0">
              <a:solidFill>
                <a:srgbClr val="00206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075026" y="6305855"/>
            <a:ext cx="240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FF00"/>
                </a:solidFill>
              </a:rPr>
              <a:t>Con gel</a:t>
            </a:r>
            <a:endParaRPr lang="it-IT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99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3" t="32907" r="21143" b="31052"/>
          <a:stretch/>
        </p:blipFill>
        <p:spPr>
          <a:xfrm>
            <a:off x="4011320" y="3501008"/>
            <a:ext cx="4307957" cy="309634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" t="9493" r="2549" b="16339"/>
          <a:stretch/>
        </p:blipFill>
        <p:spPr>
          <a:xfrm>
            <a:off x="0" y="3501008"/>
            <a:ext cx="4011320" cy="309634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2" b="11407"/>
          <a:stretch/>
        </p:blipFill>
        <p:spPr>
          <a:xfrm>
            <a:off x="0" y="4877"/>
            <a:ext cx="4451034" cy="3220348"/>
          </a:xfrm>
          <a:prstGeom prst="rect">
            <a:avLst/>
          </a:prstGeom>
        </p:spPr>
      </p:pic>
      <p:sp>
        <p:nvSpPr>
          <p:cNvPr id="10" name="Freccia a sinistra 9"/>
          <p:cNvSpPr/>
          <p:nvPr/>
        </p:nvSpPr>
        <p:spPr>
          <a:xfrm rot="1253181">
            <a:off x="2994782" y="1041441"/>
            <a:ext cx="778171" cy="1824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sinistra 10"/>
          <p:cNvSpPr/>
          <p:nvPr/>
        </p:nvSpPr>
        <p:spPr>
          <a:xfrm rot="1253181">
            <a:off x="2778758" y="4425816"/>
            <a:ext cx="778171" cy="1824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sinistra 11"/>
          <p:cNvSpPr/>
          <p:nvPr/>
        </p:nvSpPr>
        <p:spPr>
          <a:xfrm rot="19300027">
            <a:off x="6824331" y="4514749"/>
            <a:ext cx="778171" cy="1824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5508104" y="1484784"/>
            <a:ext cx="240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FF00"/>
                </a:solidFill>
              </a:rPr>
              <a:t>Lesione n. 3?</a:t>
            </a:r>
            <a:endParaRPr lang="it-IT" sz="2800" b="1" dirty="0">
              <a:solidFill>
                <a:srgbClr val="FFFF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-324544" y="2702005"/>
            <a:ext cx="240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2060"/>
                </a:solidFill>
              </a:rPr>
              <a:t>Senza gel</a:t>
            </a:r>
            <a:endParaRPr lang="it-IT" sz="2800" b="1" dirty="0">
              <a:solidFill>
                <a:srgbClr val="00206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813547" y="6074132"/>
            <a:ext cx="240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FF00"/>
                </a:solidFill>
              </a:rPr>
              <a:t>Con gel</a:t>
            </a:r>
            <a:endParaRPr lang="it-IT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13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268760"/>
            <a:ext cx="9144000" cy="914400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Endometriosi intestinale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2420888"/>
            <a:ext cx="7920880" cy="4572000"/>
          </a:xfrm>
        </p:spPr>
        <p:txBody>
          <a:bodyPr>
            <a:normAutofit/>
          </a:bodyPr>
          <a:lstStyle/>
          <a:p>
            <a:r>
              <a:rPr lang="en-US" sz="2400" dirty="0" err="1"/>
              <a:t>Presente</a:t>
            </a:r>
            <a:r>
              <a:rPr lang="en-US" sz="2400" dirty="0"/>
              <a:t> </a:t>
            </a:r>
            <a:r>
              <a:rPr lang="en-US" sz="2400" dirty="0" err="1"/>
              <a:t>nel</a:t>
            </a:r>
            <a:r>
              <a:rPr lang="en-US" sz="2400" dirty="0"/>
              <a:t> 5-12% </a:t>
            </a:r>
            <a:r>
              <a:rPr lang="en-US" sz="2400" dirty="0" err="1"/>
              <a:t>dei</a:t>
            </a:r>
            <a:r>
              <a:rPr lang="en-US" sz="2400" dirty="0"/>
              <a:t> </a:t>
            </a:r>
            <a:r>
              <a:rPr lang="en-US" sz="2400" dirty="0" err="1"/>
              <a:t>casi</a:t>
            </a:r>
            <a:r>
              <a:rPr lang="en-US" sz="2400" dirty="0"/>
              <a:t> di </a:t>
            </a:r>
            <a:r>
              <a:rPr lang="en-US" sz="2400" dirty="0" err="1"/>
              <a:t>endometriosi</a:t>
            </a:r>
            <a:r>
              <a:rPr lang="en-US" sz="2400" dirty="0"/>
              <a:t> (in </a:t>
            </a:r>
            <a:r>
              <a:rPr lang="en-US" sz="2400" dirty="0" err="1"/>
              <a:t>centri</a:t>
            </a:r>
            <a:r>
              <a:rPr lang="en-US" sz="2400" dirty="0"/>
              <a:t> di </a:t>
            </a:r>
            <a:r>
              <a:rPr lang="en-US" sz="2400" dirty="0" err="1"/>
              <a:t>riferimento</a:t>
            </a:r>
            <a:r>
              <a:rPr lang="en-US" sz="2400" dirty="0"/>
              <a:t> &gt;30</a:t>
            </a:r>
            <a:r>
              <a:rPr lang="en-US" sz="2400" dirty="0" smtClean="0"/>
              <a:t>%)</a:t>
            </a:r>
          </a:p>
          <a:p>
            <a:r>
              <a:rPr lang="en-US" sz="2400" dirty="0" err="1" smtClean="0"/>
              <a:t>Nel</a:t>
            </a:r>
            <a:r>
              <a:rPr lang="en-US" sz="2400" dirty="0" smtClean="0"/>
              <a:t> 50% </a:t>
            </a:r>
            <a:r>
              <a:rPr lang="en-US" sz="2400" dirty="0" err="1" smtClean="0"/>
              <a:t>dei</a:t>
            </a:r>
            <a:r>
              <a:rPr lang="en-US" sz="2400" dirty="0" smtClean="0"/>
              <a:t> </a:t>
            </a:r>
            <a:r>
              <a:rPr lang="en-US" sz="2400" dirty="0" err="1" smtClean="0"/>
              <a:t>casi</a:t>
            </a:r>
            <a:r>
              <a:rPr lang="en-US" sz="2400" dirty="0" smtClean="0"/>
              <a:t> le </a:t>
            </a:r>
            <a:r>
              <a:rPr lang="en-US" sz="2400" dirty="0" err="1" smtClean="0"/>
              <a:t>localizzazioni</a:t>
            </a:r>
            <a:r>
              <a:rPr lang="en-US" sz="2400" dirty="0" smtClean="0"/>
              <a:t> </a:t>
            </a:r>
            <a:r>
              <a:rPr lang="en-US" sz="2400" dirty="0" err="1" smtClean="0"/>
              <a:t>sono</a:t>
            </a:r>
            <a:r>
              <a:rPr lang="en-US" sz="2400" dirty="0" smtClean="0"/>
              <a:t> </a:t>
            </a:r>
            <a:r>
              <a:rPr lang="en-US" sz="2400" dirty="0" err="1" smtClean="0"/>
              <a:t>plurifocali</a:t>
            </a:r>
            <a:endParaRPr lang="en-US" sz="2400" dirty="0"/>
          </a:p>
          <a:p>
            <a:r>
              <a:rPr lang="en-US" sz="2400" dirty="0" smtClean="0"/>
              <a:t>È </a:t>
            </a:r>
            <a:r>
              <a:rPr lang="en-US" sz="2400" dirty="0" err="1" smtClean="0"/>
              <a:t>una</a:t>
            </a:r>
            <a:r>
              <a:rPr lang="en-US" sz="2400" dirty="0" smtClean="0"/>
              <a:t> </a:t>
            </a:r>
            <a:r>
              <a:rPr lang="en-US" sz="2400" dirty="0" err="1" smtClean="0"/>
              <a:t>delle</a:t>
            </a:r>
            <a:r>
              <a:rPr lang="en-US" sz="2400" dirty="0" smtClean="0"/>
              <a:t> </a:t>
            </a:r>
            <a:r>
              <a:rPr lang="en-US" sz="2400" dirty="0" err="1" smtClean="0"/>
              <a:t>forme</a:t>
            </a:r>
            <a:r>
              <a:rPr lang="en-US" sz="2400" dirty="0" smtClean="0"/>
              <a:t> </a:t>
            </a:r>
            <a:r>
              <a:rPr lang="en-US" sz="2400" dirty="0" err="1" smtClean="0"/>
              <a:t>più</a:t>
            </a:r>
            <a:r>
              <a:rPr lang="en-US" sz="2400" dirty="0" smtClean="0"/>
              <a:t> aggressive di DIE (deep infiltrating endometriosis) e </a:t>
            </a:r>
            <a:r>
              <a:rPr lang="en-US" sz="2400" dirty="0" err="1" smtClean="0"/>
              <a:t>più</a:t>
            </a:r>
            <a:r>
              <a:rPr lang="en-US" sz="2400" dirty="0" smtClean="0"/>
              <a:t> </a:t>
            </a:r>
            <a:r>
              <a:rPr lang="en-US" sz="2400" dirty="0" err="1" smtClean="0"/>
              <a:t>comuni</a:t>
            </a:r>
            <a:r>
              <a:rPr lang="en-US" sz="2400" dirty="0" smtClean="0"/>
              <a:t> di </a:t>
            </a:r>
            <a:r>
              <a:rPr lang="en-US" sz="2400" dirty="0" err="1" smtClean="0"/>
              <a:t>endometriosi</a:t>
            </a:r>
            <a:r>
              <a:rPr lang="en-US" sz="2400" dirty="0" smtClean="0"/>
              <a:t> extra-</a:t>
            </a:r>
            <a:r>
              <a:rPr lang="en-US" sz="2400" dirty="0" err="1" smtClean="0"/>
              <a:t>genitale</a:t>
            </a:r>
            <a:endParaRPr lang="en-US" sz="2400" dirty="0" smtClean="0"/>
          </a:p>
          <a:p>
            <a:r>
              <a:rPr lang="en-US" sz="2400" dirty="0"/>
              <a:t>S</a:t>
            </a:r>
            <a:r>
              <a:rPr lang="en-US" sz="2400" dirty="0" smtClean="0"/>
              <a:t>igma e </a:t>
            </a:r>
            <a:r>
              <a:rPr lang="en-US" sz="2400" dirty="0" err="1" smtClean="0"/>
              <a:t>il</a:t>
            </a:r>
            <a:r>
              <a:rPr lang="en-US" sz="2400" dirty="0" smtClean="0"/>
              <a:t> </a:t>
            </a:r>
            <a:r>
              <a:rPr lang="en-US" sz="2400" dirty="0" err="1" smtClean="0"/>
              <a:t>retto</a:t>
            </a:r>
            <a:r>
              <a:rPr lang="en-US" sz="2400" dirty="0" smtClean="0"/>
              <a:t> </a:t>
            </a:r>
            <a:r>
              <a:rPr lang="en-US" sz="2400" dirty="0" err="1" smtClean="0"/>
              <a:t>sedi</a:t>
            </a:r>
            <a:r>
              <a:rPr lang="en-US" sz="2400" dirty="0" smtClean="0"/>
              <a:t> </a:t>
            </a:r>
            <a:r>
              <a:rPr lang="en-US" sz="2400" dirty="0" err="1" smtClean="0"/>
              <a:t>più</a:t>
            </a:r>
            <a:r>
              <a:rPr lang="en-US" sz="2400" dirty="0" smtClean="0"/>
              <a:t> </a:t>
            </a:r>
            <a:r>
              <a:rPr lang="en-US" sz="2400" dirty="0" err="1" smtClean="0"/>
              <a:t>comuni</a:t>
            </a:r>
            <a:r>
              <a:rPr lang="en-US" sz="2400" dirty="0" smtClean="0"/>
              <a:t>; </a:t>
            </a:r>
            <a:r>
              <a:rPr lang="en-US" sz="2400" dirty="0" err="1" smtClean="0"/>
              <a:t>impianti</a:t>
            </a:r>
            <a:r>
              <a:rPr lang="en-US" sz="2400" dirty="0" smtClean="0"/>
              <a:t> </a:t>
            </a:r>
            <a:r>
              <a:rPr lang="en-US" sz="2400" dirty="0" err="1" smtClean="0"/>
              <a:t>endometriosici</a:t>
            </a:r>
            <a:r>
              <a:rPr lang="en-US" sz="2400" dirty="0" smtClean="0"/>
              <a:t> </a:t>
            </a:r>
            <a:r>
              <a:rPr lang="en-US" sz="2400" dirty="0" err="1" smtClean="0"/>
              <a:t>possono</a:t>
            </a:r>
            <a:r>
              <a:rPr lang="en-US" sz="2400" dirty="0" smtClean="0"/>
              <a:t> </a:t>
            </a:r>
            <a:r>
              <a:rPr lang="en-US" sz="2400" dirty="0" err="1" smtClean="0"/>
              <a:t>interessare</a:t>
            </a:r>
            <a:r>
              <a:rPr lang="en-US" sz="2400" dirty="0" smtClean="0"/>
              <a:t> </a:t>
            </a:r>
            <a:r>
              <a:rPr lang="en-US" sz="2400" dirty="0" err="1" smtClean="0"/>
              <a:t>il</a:t>
            </a:r>
            <a:r>
              <a:rPr lang="en-US" sz="2400" dirty="0" smtClean="0"/>
              <a:t> tenue, in </a:t>
            </a:r>
            <a:r>
              <a:rPr lang="en-US" sz="2400" dirty="0" err="1" smtClean="0"/>
              <a:t>particolare</a:t>
            </a:r>
            <a:r>
              <a:rPr lang="en-US" sz="2400" dirty="0" smtClean="0"/>
              <a:t> </a:t>
            </a:r>
            <a:r>
              <a:rPr lang="en-US" sz="2400" dirty="0" err="1" smtClean="0"/>
              <a:t>l’ileo</a:t>
            </a:r>
            <a:r>
              <a:rPr lang="en-US" sz="2400" dirty="0" smtClean="0"/>
              <a:t> </a:t>
            </a:r>
            <a:r>
              <a:rPr lang="en-US" sz="2400" dirty="0" err="1" smtClean="0"/>
              <a:t>terminale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2896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16334"/>
            <a:ext cx="5898069" cy="623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8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914400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Endometriosi intestinale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7584" y="2256045"/>
            <a:ext cx="756084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RM </a:t>
            </a:r>
            <a:r>
              <a:rPr lang="en-US" sz="2400" dirty="0" err="1" smtClean="0"/>
              <a:t>indagine</a:t>
            </a:r>
            <a:r>
              <a:rPr lang="en-US" sz="2400" dirty="0" smtClean="0"/>
              <a:t> di secondo </a:t>
            </a:r>
            <a:r>
              <a:rPr lang="en-US" sz="2400" dirty="0" err="1" smtClean="0"/>
              <a:t>livello</a:t>
            </a:r>
            <a:r>
              <a:rPr lang="en-US" sz="2400" dirty="0" smtClean="0"/>
              <a:t>, </a:t>
            </a:r>
            <a:r>
              <a:rPr lang="en-US" sz="2400" dirty="0" err="1" smtClean="0"/>
              <a:t>usata</a:t>
            </a:r>
            <a:r>
              <a:rPr lang="en-US" sz="2400" dirty="0" smtClean="0"/>
              <a:t> di </a:t>
            </a:r>
            <a:r>
              <a:rPr lang="en-US" sz="2400" dirty="0" err="1" smtClean="0"/>
              <a:t>solito</a:t>
            </a:r>
            <a:r>
              <a:rPr lang="en-US" sz="2400" dirty="0" smtClean="0"/>
              <a:t> in </a:t>
            </a:r>
            <a:r>
              <a:rPr lang="en-US" sz="2400" dirty="0" err="1" smtClean="0"/>
              <a:t>fase</a:t>
            </a:r>
            <a:r>
              <a:rPr lang="en-US" sz="2400" dirty="0"/>
              <a:t> </a:t>
            </a:r>
            <a:r>
              <a:rPr lang="en-US" sz="2400" dirty="0" smtClean="0"/>
              <a:t>pre-</a:t>
            </a:r>
            <a:r>
              <a:rPr lang="en-US" sz="2400" dirty="0" err="1" smtClean="0"/>
              <a:t>operatoria</a:t>
            </a:r>
            <a:endParaRPr lang="en-US" sz="2400" dirty="0" smtClean="0"/>
          </a:p>
          <a:p>
            <a:r>
              <a:rPr lang="en-US" sz="2400" dirty="0" err="1" smtClean="0"/>
              <a:t>Sensibilità</a:t>
            </a:r>
            <a:r>
              <a:rPr lang="en-US" sz="2400" dirty="0" smtClean="0"/>
              <a:t> </a:t>
            </a:r>
            <a:r>
              <a:rPr lang="en-US" sz="2400" dirty="0"/>
              <a:t>e </a:t>
            </a:r>
            <a:r>
              <a:rPr lang="en-US" sz="2400" dirty="0" err="1"/>
              <a:t>specificità</a:t>
            </a:r>
            <a:r>
              <a:rPr lang="en-US" sz="2400" dirty="0"/>
              <a:t> </a:t>
            </a:r>
            <a:r>
              <a:rPr lang="en-US" sz="2400" dirty="0" err="1"/>
              <a:t>della</a:t>
            </a:r>
            <a:r>
              <a:rPr lang="en-US" sz="2400" dirty="0"/>
              <a:t> RM: 63-98% e 89-100%, la </a:t>
            </a:r>
            <a:r>
              <a:rPr lang="en-US" sz="2400" dirty="0" err="1"/>
              <a:t>grande</a:t>
            </a:r>
            <a:r>
              <a:rPr lang="en-US" sz="2400" dirty="0"/>
              <a:t> </a:t>
            </a:r>
            <a:r>
              <a:rPr lang="en-US" sz="2400" dirty="0" err="1"/>
              <a:t>variabilità</a:t>
            </a:r>
            <a:r>
              <a:rPr lang="en-US" sz="2400" dirty="0"/>
              <a:t> </a:t>
            </a:r>
            <a:r>
              <a:rPr lang="en-US" sz="2400" dirty="0" err="1"/>
              <a:t>potrebbe</a:t>
            </a:r>
            <a:r>
              <a:rPr lang="en-US" sz="2400" dirty="0"/>
              <a:t> </a:t>
            </a:r>
            <a:r>
              <a:rPr lang="en-US" sz="2400" dirty="0" err="1"/>
              <a:t>essere</a:t>
            </a:r>
            <a:r>
              <a:rPr lang="en-US" sz="2400" dirty="0"/>
              <a:t> </a:t>
            </a:r>
            <a:r>
              <a:rPr lang="en-US" sz="2400" dirty="0" err="1"/>
              <a:t>dovuta</a:t>
            </a:r>
            <a:r>
              <a:rPr lang="en-US" sz="2400" dirty="0"/>
              <a:t> </a:t>
            </a:r>
            <a:r>
              <a:rPr lang="en-US" sz="2400" dirty="0" err="1"/>
              <a:t>ai</a:t>
            </a:r>
            <a:r>
              <a:rPr lang="en-US" sz="2400" dirty="0"/>
              <a:t> </a:t>
            </a:r>
            <a:r>
              <a:rPr lang="en-US" sz="2400" dirty="0" err="1"/>
              <a:t>protocolli</a:t>
            </a:r>
            <a:r>
              <a:rPr lang="en-US" sz="2400" dirty="0"/>
              <a:t> </a:t>
            </a:r>
            <a:r>
              <a:rPr lang="en-US" sz="2400" dirty="0" err="1"/>
              <a:t>usati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 err="1" smtClean="0"/>
              <a:t>Recente</a:t>
            </a:r>
            <a:r>
              <a:rPr lang="en-US" sz="2400" dirty="0" smtClean="0"/>
              <a:t> </a:t>
            </a:r>
            <a:r>
              <a:rPr lang="en-US" sz="2400" dirty="0" err="1" smtClean="0"/>
              <a:t>analisi</a:t>
            </a:r>
            <a:r>
              <a:rPr lang="en-US" sz="2400" dirty="0" smtClean="0"/>
              <a:t> Cochrane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400" dirty="0" smtClean="0"/>
              <a:t> RM come test di triage </a:t>
            </a:r>
            <a:r>
              <a:rPr lang="en-US" sz="2400" dirty="0" err="1" smtClean="0"/>
              <a:t>nella</a:t>
            </a:r>
            <a:r>
              <a:rPr lang="en-US" sz="2400" dirty="0" smtClean="0"/>
              <a:t> </a:t>
            </a:r>
            <a:r>
              <a:rPr lang="en-US" sz="2400" dirty="0" err="1" smtClean="0"/>
              <a:t>diagnosi</a:t>
            </a:r>
            <a:r>
              <a:rPr lang="en-US" sz="2400" dirty="0" smtClean="0"/>
              <a:t> di </a:t>
            </a:r>
            <a:r>
              <a:rPr lang="en-US" sz="2400" dirty="0" err="1" smtClean="0"/>
              <a:t>endometriosi</a:t>
            </a:r>
            <a:r>
              <a:rPr lang="en-US" sz="2400" dirty="0" smtClean="0"/>
              <a:t> del </a:t>
            </a:r>
            <a:r>
              <a:rPr lang="en-US" sz="2400" dirty="0" err="1" smtClean="0"/>
              <a:t>retto</a:t>
            </a:r>
            <a:r>
              <a:rPr lang="en-US" sz="2400" dirty="0" smtClean="0"/>
              <a:t>-sigma</a:t>
            </a:r>
          </a:p>
        </p:txBody>
      </p:sp>
    </p:spTree>
    <p:extLst>
      <p:ext uri="{BB962C8B-B14F-4D97-AF65-F5344CB8AC3E}">
        <p14:creationId xmlns:p14="http://schemas.microsoft.com/office/powerpoint/2010/main" val="27741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124744"/>
            <a:ext cx="9144000" cy="914400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Endometriosi intestinale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99592" y="2420888"/>
            <a:ext cx="7772400" cy="45720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it-IT" altLang="it-IT" sz="2400" dirty="0"/>
              <a:t>Le lesioni </a:t>
            </a:r>
            <a:r>
              <a:rPr lang="it-IT" altLang="it-IT" sz="2400" dirty="0" err="1"/>
              <a:t>endometriosiche</a:t>
            </a:r>
            <a:r>
              <a:rPr lang="it-IT" altLang="it-IT" sz="2400" dirty="0"/>
              <a:t> che coinvolgono colon e retto sono spesso caratterizzate dal “</a:t>
            </a:r>
            <a:r>
              <a:rPr lang="it-IT" altLang="it-IT" sz="2400" b="1" dirty="0" err="1">
                <a:solidFill>
                  <a:srgbClr val="FFFF00"/>
                </a:solidFill>
              </a:rPr>
              <a:t>mushroom</a:t>
            </a:r>
            <a:r>
              <a:rPr lang="it-IT" altLang="it-IT" sz="2400" b="1" dirty="0">
                <a:solidFill>
                  <a:srgbClr val="FFFF00"/>
                </a:solidFill>
              </a:rPr>
              <a:t> </a:t>
            </a:r>
            <a:r>
              <a:rPr lang="it-IT" altLang="it-IT" sz="2400" b="1" dirty="0" err="1">
                <a:solidFill>
                  <a:srgbClr val="FFFF00"/>
                </a:solidFill>
              </a:rPr>
              <a:t>cup</a:t>
            </a:r>
            <a:r>
              <a:rPr lang="it-IT" altLang="it-IT" sz="2400" b="1" dirty="0">
                <a:solidFill>
                  <a:srgbClr val="FFFF00"/>
                </a:solidFill>
              </a:rPr>
              <a:t> </a:t>
            </a:r>
            <a:r>
              <a:rPr lang="it-IT" altLang="it-IT" sz="2400" b="1" dirty="0" err="1">
                <a:solidFill>
                  <a:srgbClr val="FFFF00"/>
                </a:solidFill>
              </a:rPr>
              <a:t>sign</a:t>
            </a:r>
            <a:r>
              <a:rPr lang="it-IT" altLang="it-IT" sz="2400" dirty="0"/>
              <a:t>”: </a:t>
            </a:r>
          </a:p>
          <a:p>
            <a:pPr marL="342900">
              <a:buFont typeface="Arial" panose="020B0604020202020204" pitchFamily="34" charset="0"/>
              <a:buChar char="•"/>
            </a:pPr>
            <a:r>
              <a:rPr lang="it-IT" altLang="it-IT" sz="2400" dirty="0"/>
              <a:t>retrazione della superficie esterna del segmento colpito</a:t>
            </a:r>
          </a:p>
          <a:p>
            <a:pPr marL="342900">
              <a:buFont typeface="Arial" panose="020B0604020202020204" pitchFamily="34" charset="0"/>
              <a:buChar char="•"/>
            </a:pPr>
            <a:r>
              <a:rPr lang="it-IT" altLang="it-IT" sz="2400" dirty="0"/>
              <a:t>proliferazione della tonaca muscolare (</a:t>
            </a:r>
            <a:r>
              <a:rPr lang="it-IT" altLang="it-IT" sz="2400" dirty="0" err="1"/>
              <a:t>ipointensa</a:t>
            </a:r>
            <a:r>
              <a:rPr lang="it-IT" altLang="it-IT" sz="2400" dirty="0"/>
              <a:t> in T2) </a:t>
            </a:r>
          </a:p>
          <a:p>
            <a:pPr marL="342900">
              <a:buFont typeface="Arial" panose="020B0604020202020204" pitchFamily="34" charset="0"/>
              <a:buChar char="•"/>
            </a:pPr>
            <a:r>
              <a:rPr lang="it-IT" altLang="it-IT" sz="2400" dirty="0"/>
              <a:t>edema della sottomucosa (</a:t>
            </a:r>
            <a:r>
              <a:rPr lang="it-IT" altLang="it-IT" sz="2400" dirty="0" err="1"/>
              <a:t>iperintensa</a:t>
            </a:r>
            <a:r>
              <a:rPr lang="it-IT" altLang="it-IT" sz="2400" dirty="0"/>
              <a:t> in T2) </a:t>
            </a:r>
          </a:p>
          <a:p>
            <a:pPr marL="342900">
              <a:buFont typeface="Arial" panose="020B0604020202020204" pitchFamily="34" charset="0"/>
              <a:buChar char="•"/>
            </a:pPr>
            <a:r>
              <a:rPr lang="it-IT" altLang="it-IT" sz="2400" dirty="0"/>
              <a:t>mucosa integra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6510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156" y="548680"/>
            <a:ext cx="9144000" cy="914400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Endometriosi </a:t>
            </a:r>
            <a:r>
              <a:rPr lang="it-IT" b="1" dirty="0" smtClean="0">
                <a:solidFill>
                  <a:srgbClr val="FFFF00"/>
                </a:solidFill>
              </a:rPr>
              <a:t>intestinale: tecnica di studio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2532" y="1628800"/>
            <a:ext cx="8147248" cy="4572000"/>
          </a:xfrm>
        </p:spPr>
        <p:txBody>
          <a:bodyPr/>
          <a:lstStyle/>
          <a:p>
            <a:r>
              <a:rPr lang="it-IT" altLang="it-IT" sz="2400" dirty="0"/>
              <a:t>L</a:t>
            </a:r>
            <a:r>
              <a:rPr lang="it-IT" altLang="it-IT" sz="2400" dirty="0" smtClean="0"/>
              <a:t>a preparazione intestinale (clisteri di pulizia) è irrinunciabile (best </a:t>
            </a:r>
            <a:r>
              <a:rPr lang="it-IT" altLang="it-IT" sz="2400" dirty="0" err="1" smtClean="0"/>
              <a:t>practice</a:t>
            </a:r>
            <a:r>
              <a:rPr lang="it-IT" altLang="it-IT" sz="2400" dirty="0" smtClean="0"/>
              <a:t>)</a:t>
            </a:r>
          </a:p>
          <a:p>
            <a:r>
              <a:rPr lang="it-IT" altLang="it-IT" sz="2400" dirty="0" smtClean="0"/>
              <a:t>L’utilizzo di spasmolitici (meglio se per via endovenosa) è fortemente raccomandato</a:t>
            </a:r>
          </a:p>
          <a:p>
            <a:r>
              <a:rPr lang="it-IT" altLang="it-IT" sz="2400" dirty="0" smtClean="0"/>
              <a:t>L’impiego </a:t>
            </a:r>
            <a:r>
              <a:rPr lang="it-IT" altLang="it-IT" sz="2400" dirty="0"/>
              <a:t>del gel endorettale (o </a:t>
            </a:r>
            <a:r>
              <a:rPr lang="it-IT" altLang="it-IT" sz="2400" dirty="0" err="1"/>
              <a:t>endovaginale</a:t>
            </a:r>
            <a:r>
              <a:rPr lang="it-IT" altLang="it-IT" sz="2400" dirty="0"/>
              <a:t>) è oggetto di </a:t>
            </a:r>
            <a:r>
              <a:rPr lang="it-IT" altLang="it-IT" sz="2400" dirty="0" smtClean="0"/>
              <a:t>discussione, ma facilita la diagnosi ed è dunque raccomandabile </a:t>
            </a:r>
          </a:p>
          <a:p>
            <a:pPr lvl="1"/>
            <a:r>
              <a:rPr lang="it-IT" altLang="it-IT" sz="2400" dirty="0"/>
              <a:t>i</a:t>
            </a:r>
            <a:r>
              <a:rPr lang="it-IT" altLang="it-IT" sz="2400" dirty="0" smtClean="0"/>
              <a:t>n caso di sintomatologia specifica (</a:t>
            </a:r>
            <a:r>
              <a:rPr lang="it-IT" altLang="it-IT" sz="2400" dirty="0" err="1" smtClean="0"/>
              <a:t>dischezia</a:t>
            </a:r>
            <a:r>
              <a:rPr lang="it-IT" altLang="it-IT" sz="2400" dirty="0" smtClean="0"/>
              <a:t> o </a:t>
            </a:r>
            <a:r>
              <a:rPr lang="it-IT" altLang="it-IT" sz="2400" dirty="0" err="1" smtClean="0"/>
              <a:t>ematochezia</a:t>
            </a:r>
            <a:r>
              <a:rPr lang="it-IT" altLang="it-IT" sz="2400" dirty="0" smtClean="0"/>
              <a:t> catameniali)</a:t>
            </a:r>
          </a:p>
          <a:p>
            <a:pPr lvl="1"/>
            <a:r>
              <a:rPr lang="it-IT" altLang="it-IT" sz="2400" dirty="0"/>
              <a:t>q</a:t>
            </a:r>
            <a:r>
              <a:rPr lang="it-IT" altLang="it-IT" sz="2400" dirty="0" smtClean="0"/>
              <a:t>uando i Radiologi sono inesperti  </a:t>
            </a:r>
          </a:p>
          <a:p>
            <a:pPr lvl="1"/>
            <a:r>
              <a:rPr lang="it-IT" altLang="it-IT" sz="2400" dirty="0" smtClean="0"/>
              <a:t>in previsione di interventi coinvolgenti anche l’intestino</a:t>
            </a:r>
            <a:endParaRPr lang="it-IT" altLang="it-IT" sz="24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9470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0" y="6208631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R</a:t>
            </a:r>
            <a:r>
              <a:rPr lang="it-IT" dirty="0" smtClean="0"/>
              <a:t>iferite </a:t>
            </a:r>
            <a:r>
              <a:rPr lang="it-IT" b="1" dirty="0" smtClean="0">
                <a:solidFill>
                  <a:srgbClr val="FFFF00"/>
                </a:solidFill>
              </a:rPr>
              <a:t>dispareunia </a:t>
            </a:r>
            <a:r>
              <a:rPr lang="it-IT" dirty="0" smtClean="0"/>
              <a:t>e</a:t>
            </a:r>
            <a:r>
              <a:rPr lang="it-IT" b="1" dirty="0" smtClean="0">
                <a:solidFill>
                  <a:srgbClr val="FFFF00"/>
                </a:solidFill>
              </a:rPr>
              <a:t> </a:t>
            </a:r>
            <a:r>
              <a:rPr lang="it-IT" b="1" dirty="0" err="1" smtClean="0">
                <a:solidFill>
                  <a:srgbClr val="FFFF00"/>
                </a:solidFill>
              </a:rPr>
              <a:t>dischezia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0" y="26064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FF00"/>
                </a:solidFill>
              </a:rPr>
              <a:t>RM </a:t>
            </a:r>
            <a:r>
              <a:rPr lang="it-IT" sz="3600" b="1" dirty="0" smtClean="0">
                <a:solidFill>
                  <a:srgbClr val="FFFF00"/>
                </a:solidFill>
              </a:rPr>
              <a:t>personalizzata in base ai sintomi </a:t>
            </a:r>
            <a:endParaRPr lang="it-IT" sz="3600" b="1" dirty="0">
              <a:solidFill>
                <a:srgbClr val="FFFF00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3" t="14304" r="23422" b="11610"/>
          <a:stretch/>
        </p:blipFill>
        <p:spPr>
          <a:xfrm>
            <a:off x="924818" y="1340768"/>
            <a:ext cx="3589977" cy="461874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8" t="14248" r="24697" b="13087"/>
          <a:stretch/>
        </p:blipFill>
        <p:spPr>
          <a:xfrm>
            <a:off x="4505554" y="1340768"/>
            <a:ext cx="3648113" cy="460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00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9" r="23220" b="12884"/>
          <a:stretch/>
        </p:blipFill>
        <p:spPr>
          <a:xfrm>
            <a:off x="950225" y="489493"/>
            <a:ext cx="3677556" cy="542439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9" r="24697" b="14360"/>
          <a:stretch/>
        </p:blipFill>
        <p:spPr>
          <a:xfrm>
            <a:off x="4612612" y="486697"/>
            <a:ext cx="3651198" cy="5429986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0" y="591388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Localizzazione </a:t>
            </a:r>
            <a:r>
              <a:rPr lang="it-IT" dirty="0" err="1" smtClean="0"/>
              <a:t>endometriosica</a:t>
            </a:r>
            <a:r>
              <a:rPr lang="it-IT" dirty="0" smtClean="0"/>
              <a:t> che dal fornice vaginale si estende </a:t>
            </a:r>
            <a:endParaRPr lang="it-IT" dirty="0" smtClean="0"/>
          </a:p>
          <a:p>
            <a:pPr algn="ctr"/>
            <a:r>
              <a:rPr lang="it-IT" dirty="0" smtClean="0"/>
              <a:t>posteriormente </a:t>
            </a:r>
            <a:r>
              <a:rPr lang="it-IT" dirty="0" smtClean="0"/>
              <a:t>ad infiltrare l’ampolla rettale</a:t>
            </a:r>
          </a:p>
        </p:txBody>
      </p:sp>
      <p:cxnSp>
        <p:nvCxnSpPr>
          <p:cNvPr id="5" name="Connettore 2 4"/>
          <p:cNvCxnSpPr/>
          <p:nvPr/>
        </p:nvCxnSpPr>
        <p:spPr>
          <a:xfrm>
            <a:off x="2720448" y="2995546"/>
            <a:ext cx="395694" cy="40949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7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4" y="0"/>
            <a:ext cx="6554316" cy="362924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933056"/>
            <a:ext cx="8448675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78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0" y="512064"/>
            <a:ext cx="91440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b="1" dirty="0" smtClean="0">
                <a:solidFill>
                  <a:srgbClr val="FFFF00"/>
                </a:solidFill>
              </a:rPr>
              <a:t>Sagittale T2</a:t>
            </a:r>
            <a:endParaRPr lang="it-IT" b="1" dirty="0">
              <a:solidFill>
                <a:srgbClr val="FFFF0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2" r="26173" b="6947"/>
          <a:stretch/>
        </p:blipFill>
        <p:spPr>
          <a:xfrm>
            <a:off x="9316" y="1483305"/>
            <a:ext cx="3024336" cy="453798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2" r="26173" b="8735"/>
          <a:stretch/>
        </p:blipFill>
        <p:spPr>
          <a:xfrm>
            <a:off x="3024813" y="1463394"/>
            <a:ext cx="3086011" cy="454157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25265" b="7228"/>
          <a:stretch/>
        </p:blipFill>
        <p:spPr>
          <a:xfrm>
            <a:off x="6101984" y="1496993"/>
            <a:ext cx="3024337" cy="452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1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3" y="2153"/>
            <a:ext cx="6256759" cy="403515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03" y="4107302"/>
            <a:ext cx="828675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74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83"/>
            <a:ext cx="7978477" cy="387178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5" y="3905572"/>
            <a:ext cx="854392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82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b="29109"/>
          <a:stretch/>
        </p:blipFill>
        <p:spPr>
          <a:xfrm>
            <a:off x="107503" y="80628"/>
            <a:ext cx="6700017" cy="3204356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3"/>
          <a:srcRect b="20746"/>
          <a:stretch/>
        </p:blipFill>
        <p:spPr>
          <a:xfrm>
            <a:off x="2247088" y="3573016"/>
            <a:ext cx="6791566" cy="316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29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6"/>
          <a:stretch/>
        </p:blipFill>
        <p:spPr>
          <a:xfrm>
            <a:off x="27871" y="332656"/>
            <a:ext cx="9080633" cy="633670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617597" y="1715991"/>
            <a:ext cx="17532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Grazie!</a:t>
            </a:r>
          </a:p>
        </p:txBody>
      </p:sp>
    </p:spTree>
    <p:extLst>
      <p:ext uri="{BB962C8B-B14F-4D97-AF65-F5344CB8AC3E}">
        <p14:creationId xmlns:p14="http://schemas.microsoft.com/office/powerpoint/2010/main" val="134287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0" y="512064"/>
            <a:ext cx="91440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b="1" dirty="0" smtClean="0">
                <a:solidFill>
                  <a:srgbClr val="FFFF00"/>
                </a:solidFill>
              </a:rPr>
              <a:t>Sagittale T2</a:t>
            </a:r>
            <a:endParaRPr lang="it-IT" b="1" dirty="0">
              <a:solidFill>
                <a:srgbClr val="FFFF0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0" r="25445" b="8455"/>
          <a:stretch/>
        </p:blipFill>
        <p:spPr>
          <a:xfrm>
            <a:off x="0" y="1500996"/>
            <a:ext cx="3095836" cy="457004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9" r="26173" b="5502"/>
          <a:stretch/>
        </p:blipFill>
        <p:spPr>
          <a:xfrm>
            <a:off x="3095836" y="1487128"/>
            <a:ext cx="2952328" cy="460851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2" r="24697" b="8455"/>
          <a:stretch/>
        </p:blipFill>
        <p:spPr>
          <a:xfrm>
            <a:off x="6008625" y="1577831"/>
            <a:ext cx="3133319" cy="451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67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4603" y="512064"/>
            <a:ext cx="9108665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b="1" dirty="0" smtClean="0">
                <a:solidFill>
                  <a:srgbClr val="FFFF00"/>
                </a:solidFill>
              </a:rPr>
              <a:t>Sagittale T2</a:t>
            </a:r>
            <a:endParaRPr lang="it-IT" b="1" dirty="0">
              <a:solidFill>
                <a:srgbClr val="FFFF0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2" r="26173" b="12884"/>
          <a:stretch/>
        </p:blipFill>
        <p:spPr>
          <a:xfrm>
            <a:off x="0" y="1434079"/>
            <a:ext cx="3024336" cy="424847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2" r="26173" b="13165"/>
          <a:stretch/>
        </p:blipFill>
        <p:spPr>
          <a:xfrm>
            <a:off x="2992588" y="1447767"/>
            <a:ext cx="3024336" cy="423478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0" r="25199" b="13244"/>
          <a:stretch/>
        </p:blipFill>
        <p:spPr>
          <a:xfrm>
            <a:off x="5960819" y="1375011"/>
            <a:ext cx="3152449" cy="430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42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9" r="26173" b="14360"/>
          <a:stretch/>
        </p:blipFill>
        <p:spPr>
          <a:xfrm>
            <a:off x="22132" y="1442699"/>
            <a:ext cx="3075173" cy="435024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9" r="26173" b="13285"/>
          <a:stretch/>
        </p:blipFill>
        <p:spPr>
          <a:xfrm>
            <a:off x="3097305" y="1428217"/>
            <a:ext cx="3047124" cy="436472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9" r="26173" b="10500"/>
          <a:stretch/>
        </p:blipFill>
        <p:spPr>
          <a:xfrm>
            <a:off x="6144429" y="1418289"/>
            <a:ext cx="2968839" cy="4389136"/>
          </a:xfrm>
          <a:prstGeom prst="rect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4603" y="512064"/>
            <a:ext cx="9108665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b="1" dirty="0" smtClean="0">
                <a:solidFill>
                  <a:srgbClr val="FFFF00"/>
                </a:solidFill>
              </a:rPr>
              <a:t>Sagittale T2</a:t>
            </a:r>
            <a:endParaRPr lang="it-IT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39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Personalizzato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Personalizzato 4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1221</TotalTime>
  <Words>518</Words>
  <Application>Microsoft Office PowerPoint</Application>
  <PresentationFormat>Presentazione su schermo (4:3)</PresentationFormat>
  <Paragraphs>101</Paragraphs>
  <Slides>63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63</vt:i4>
      </vt:variant>
    </vt:vector>
  </HeadingPairs>
  <TitlesOfParts>
    <vt:vector size="71" baseType="lpstr">
      <vt:lpstr>Arial</vt:lpstr>
      <vt:lpstr>Calibri</vt:lpstr>
      <vt:lpstr>Times New Roman</vt:lpstr>
      <vt:lpstr>Wingdings</vt:lpstr>
      <vt:lpstr>Wingdings 2</vt:lpstr>
      <vt:lpstr>Wingdings 3</vt:lpstr>
      <vt:lpstr>Metro</vt:lpstr>
      <vt:lpstr>Tema di Office</vt:lpstr>
      <vt:lpstr>endometriosI intestinalE note tecniche     </vt:lpstr>
      <vt:lpstr>Anamnesi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Reperti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Endometriosi intestinale</vt:lpstr>
      <vt:lpstr>Presentazione standard di PowerPoint</vt:lpstr>
      <vt:lpstr>Endometriosi intestinale</vt:lpstr>
      <vt:lpstr>Endometriosi intestinale</vt:lpstr>
      <vt:lpstr>Endometriosi intestinale: tecnica di studio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Radiolgia e diagnostica per immagini: modello dipartimentale</dc:title>
  <dc:creator>Magnaldi Silvia</dc:creator>
  <cp:lastModifiedBy>Silvia</cp:lastModifiedBy>
  <cp:revision>286</cp:revision>
  <dcterms:modified xsi:type="dcterms:W3CDTF">2021-04-09T17:52:18Z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4360684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